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9" r:id="rId2"/>
    <p:sldMasterId id="2147483682" r:id="rId3"/>
  </p:sldMasterIdLst>
  <p:notesMasterIdLst>
    <p:notesMasterId r:id="rId34"/>
  </p:notesMasterIdLst>
  <p:handoutMasterIdLst>
    <p:handoutMasterId r:id="rId35"/>
  </p:handoutMasterIdLst>
  <p:sldIdLst>
    <p:sldId id="377" r:id="rId4"/>
    <p:sldId id="404" r:id="rId5"/>
    <p:sldId id="403" r:id="rId6"/>
    <p:sldId id="387" r:id="rId7"/>
    <p:sldId id="388" r:id="rId8"/>
    <p:sldId id="305" r:id="rId9"/>
    <p:sldId id="389" r:id="rId10"/>
    <p:sldId id="338" r:id="rId11"/>
    <p:sldId id="379" r:id="rId12"/>
    <p:sldId id="354" r:id="rId13"/>
    <p:sldId id="308" r:id="rId14"/>
    <p:sldId id="352" r:id="rId15"/>
    <p:sldId id="380" r:id="rId16"/>
    <p:sldId id="386" r:id="rId17"/>
    <p:sldId id="376" r:id="rId18"/>
    <p:sldId id="402" r:id="rId19"/>
    <p:sldId id="401" r:id="rId20"/>
    <p:sldId id="400" r:id="rId21"/>
    <p:sldId id="405" r:id="rId22"/>
    <p:sldId id="399" r:id="rId23"/>
    <p:sldId id="381" r:id="rId24"/>
    <p:sldId id="356" r:id="rId25"/>
    <p:sldId id="329" r:id="rId26"/>
    <p:sldId id="301" r:id="rId27"/>
    <p:sldId id="366" r:id="rId28"/>
    <p:sldId id="369" r:id="rId29"/>
    <p:sldId id="371" r:id="rId30"/>
    <p:sldId id="385" r:id="rId31"/>
    <p:sldId id="337" r:id="rId32"/>
    <p:sldId id="342" r:id="rId33"/>
  </p:sldIdLst>
  <p:sldSz cx="9144000" cy="6858000" type="screen4x3"/>
  <p:notesSz cx="6797675" cy="9926638"/>
  <p:defaultTex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張甘霖" initials="張甘霖"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DB338"/>
    <a:srgbClr val="FF0066"/>
    <a:srgbClr val="0066FF"/>
    <a:srgbClr val="FFCC00"/>
    <a:srgbClr val="000099"/>
    <a:srgbClr val="009999"/>
    <a:srgbClr val="FBFEDC"/>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8" autoAdjust="0"/>
  </p:normalViewPr>
  <p:slideViewPr>
    <p:cSldViewPr>
      <p:cViewPr>
        <p:scale>
          <a:sx n="100" d="100"/>
          <a:sy n="100" d="100"/>
        </p:scale>
        <p:origin x="-726"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116D9-E817-4EDE-BA98-7E5AAB6EFCA5}" type="doc">
      <dgm:prSet loTypeId="urn:microsoft.com/office/officeart/2005/8/layout/vList4#1" loCatId="picture" qsTypeId="urn:microsoft.com/office/officeart/2005/8/quickstyle/simple5" qsCatId="simple" csTypeId="urn:microsoft.com/office/officeart/2005/8/colors/accent1_5" csCatId="accent1" phldr="1"/>
      <dgm:spPr/>
      <dgm:t>
        <a:bodyPr/>
        <a:lstStyle/>
        <a:p>
          <a:endParaRPr lang="zh-TW" altLang="en-US"/>
        </a:p>
      </dgm:t>
    </dgm:pt>
    <dgm:pt modelId="{9B696141-153C-4867-8C50-159E5A442C03}">
      <dgm:prSet phldrT="[文字]" custT="1"/>
      <dgm:spPr>
        <a:xfrm>
          <a:off x="0" y="1549149"/>
          <a:ext cx="8291264" cy="1044012"/>
        </a:xfrm>
        <a:solidFill>
          <a:schemeClr val="accent6">
            <a:lumMod val="40000"/>
            <a:lumOff val="60000"/>
          </a:schemeClr>
        </a:solidFill>
      </dgm:spPr>
      <dgm:t>
        <a:bodyPr/>
        <a:lstStyle/>
        <a:p>
          <a:r>
            <a:rPr lang="zh-TW" altLang="en-US" sz="2400" b="1"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就地審計：派員至各機關辦理審計</a:t>
          </a:r>
          <a:endParaRPr lang="zh-TW" altLang="en-US" sz="24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dgm:t>
    </dgm:pt>
    <dgm:pt modelId="{84DB3540-8E24-4DA7-ACD0-1DE63B08D959}" type="parTrans" cxnId="{5C80CE03-9910-4230-AB38-86A80691B963}">
      <dgm:prSet/>
      <dgm:spPr/>
      <dgm:t>
        <a:bodyPr/>
        <a:lstStyle/>
        <a:p>
          <a:endParaRPr lang="zh-TW" altLang="en-US"/>
        </a:p>
      </dgm:t>
    </dgm:pt>
    <dgm:pt modelId="{82F9EFEC-1F3D-4591-8689-946600116F9A}" type="sibTrans" cxnId="{5C80CE03-9910-4230-AB38-86A80691B963}">
      <dgm:prSet/>
      <dgm:spPr/>
      <dgm:t>
        <a:bodyPr/>
        <a:lstStyle/>
        <a:p>
          <a:endParaRPr lang="zh-TW" altLang="en-US"/>
        </a:p>
      </dgm:t>
    </dgm:pt>
    <dgm:pt modelId="{D9045F65-8357-41A0-8C17-8476C313E8A0}">
      <dgm:prSet phldrT="[文字]" custT="1"/>
      <dgm:spPr>
        <a:xfrm>
          <a:off x="0" y="2629257"/>
          <a:ext cx="8291264" cy="1044012"/>
        </a:xfrm>
        <a:solidFill>
          <a:schemeClr val="accent1">
            <a:lumMod val="40000"/>
            <a:lumOff val="60000"/>
          </a:schemeClr>
        </a:solidFill>
      </dgm:spPr>
      <dgm:t>
        <a:bodyPr/>
        <a:lstStyle/>
        <a:p>
          <a:r>
            <a:rPr lang="zh-TW" altLang="en-US" sz="2400" b="1" dirty="0" smtClean="0">
              <a:solidFill>
                <a:srgbClr val="000099"/>
              </a:solidFill>
              <a:latin typeface="Meiryo UI" panose="020B0604030504040204" pitchFamily="34" charset="-128"/>
              <a:ea typeface="Meiryo UI" panose="020B0604030504040204" pitchFamily="34" charset="-128"/>
              <a:cs typeface="Meiryo UI" panose="020B0604030504040204" pitchFamily="34" charset="-128"/>
            </a:rPr>
            <a:t>隨時稽察：不定期派員稽察各機關採購辦理情形</a:t>
          </a:r>
          <a:endParaRPr lang="zh-TW" altLang="en-US" sz="24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endParaRPr>
        </a:p>
      </dgm:t>
    </dgm:pt>
    <dgm:pt modelId="{13479EDD-8C1F-4164-892D-545B3EB15F2A}" type="parTrans" cxnId="{54A5852B-3DFD-4FE0-9305-68DD2F5A7874}">
      <dgm:prSet/>
      <dgm:spPr/>
      <dgm:t>
        <a:bodyPr/>
        <a:lstStyle/>
        <a:p>
          <a:endParaRPr lang="zh-TW" altLang="en-US"/>
        </a:p>
      </dgm:t>
    </dgm:pt>
    <dgm:pt modelId="{07598F72-3D64-4A44-8DDC-08682312F810}" type="sibTrans" cxnId="{54A5852B-3DFD-4FE0-9305-68DD2F5A7874}">
      <dgm:prSet/>
      <dgm:spPr/>
      <dgm:t>
        <a:bodyPr/>
        <a:lstStyle/>
        <a:p>
          <a:endParaRPr lang="zh-TW" altLang="en-US"/>
        </a:p>
      </dgm:t>
    </dgm:pt>
    <dgm:pt modelId="{957A0EA4-CC6B-4290-80E5-4A95D72A2513}">
      <dgm:prSet phldrT="[文字]" custT="1"/>
      <dgm:spPr>
        <a:xfrm>
          <a:off x="0" y="3707493"/>
          <a:ext cx="8291264" cy="1044012"/>
        </a:xfrm>
        <a:solidFill>
          <a:schemeClr val="accent3">
            <a:lumMod val="40000"/>
            <a:lumOff val="60000"/>
          </a:schemeClr>
        </a:solidFill>
      </dgm:spPr>
      <dgm:t>
        <a:bodyPr/>
        <a:lstStyle/>
        <a:p>
          <a:r>
            <a:rPr lang="zh-TW" altLang="en-US" sz="2400" b="1" dirty="0" smtClean="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委託審計：諮詢專業人員或委託專業機關辦理</a:t>
          </a:r>
          <a:endParaRPr lang="zh-TW" altLang="en-US" sz="2400" b="1"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endParaRPr>
        </a:p>
      </dgm:t>
    </dgm:pt>
    <dgm:pt modelId="{74F14F68-7795-424F-9F2D-2962045AB5CA}" type="parTrans" cxnId="{E5993069-EE13-4BFE-9625-6A6164D07588}">
      <dgm:prSet/>
      <dgm:spPr/>
      <dgm:t>
        <a:bodyPr/>
        <a:lstStyle/>
        <a:p>
          <a:endParaRPr lang="zh-TW" altLang="en-US"/>
        </a:p>
      </dgm:t>
    </dgm:pt>
    <dgm:pt modelId="{BEFA726F-5282-4DDB-B55B-56D8AD034D58}" type="sibTrans" cxnId="{E5993069-EE13-4BFE-9625-6A6164D07588}">
      <dgm:prSet/>
      <dgm:spPr/>
      <dgm:t>
        <a:bodyPr/>
        <a:lstStyle/>
        <a:p>
          <a:endParaRPr lang="zh-TW" altLang="en-US"/>
        </a:p>
      </dgm:t>
    </dgm:pt>
    <dgm:pt modelId="{0B045702-AADA-42A3-B1C6-22A3EF9C63FE}">
      <dgm:prSet phldrT="[文字]" custT="1"/>
      <dgm:spPr>
        <a:xfrm>
          <a:off x="0" y="450975"/>
          <a:ext cx="8291264" cy="1044012"/>
        </a:xfrm>
        <a:solidFill>
          <a:schemeClr val="accent3">
            <a:lumMod val="60000"/>
            <a:lumOff val="40000"/>
          </a:schemeClr>
        </a:solidFill>
      </dgm:spPr>
      <dgm:t>
        <a:bodyPr/>
        <a:lstStyle/>
        <a:p>
          <a:r>
            <a:rPr lang="zh-TW" altLang="en-US" sz="2400" b="1"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書面審計：會計報告、決算報告</a:t>
          </a:r>
          <a:endParaRPr lang="zh-TW" altLang="en-US" sz="2400" b="1" dirty="0">
            <a:solidFill>
              <a:srgbClr val="0066FF"/>
            </a:solidFill>
            <a:latin typeface="Meiryo UI" panose="020B0604030504040204" pitchFamily="34" charset="-128"/>
            <a:ea typeface="Meiryo UI" panose="020B0604030504040204" pitchFamily="34" charset="-128"/>
            <a:cs typeface="Meiryo UI" panose="020B0604030504040204" pitchFamily="34" charset="-128"/>
          </a:endParaRPr>
        </a:p>
      </dgm:t>
    </dgm:pt>
    <dgm:pt modelId="{6BF2F04E-0699-47C8-9123-D3CDFD97C044}" type="sibTrans" cxnId="{093DDCF1-EAB2-41BC-8648-304655A26428}">
      <dgm:prSet/>
      <dgm:spPr/>
      <dgm:t>
        <a:bodyPr/>
        <a:lstStyle/>
        <a:p>
          <a:endParaRPr lang="zh-TW" altLang="en-US"/>
        </a:p>
      </dgm:t>
    </dgm:pt>
    <dgm:pt modelId="{D61163A5-8FF7-48D9-9098-CEC5DC2F9F4C}" type="parTrans" cxnId="{093DDCF1-EAB2-41BC-8648-304655A26428}">
      <dgm:prSet/>
      <dgm:spPr/>
      <dgm:t>
        <a:bodyPr/>
        <a:lstStyle/>
        <a:p>
          <a:endParaRPr lang="zh-TW" altLang="en-US"/>
        </a:p>
      </dgm:t>
    </dgm:pt>
    <dgm:pt modelId="{A024AB3D-8954-45C3-AC87-412BC22B8EB4}" type="pres">
      <dgm:prSet presAssocID="{700116D9-E817-4EDE-BA98-7E5AAB6EFCA5}" presName="linear" presStyleCnt="0">
        <dgm:presLayoutVars>
          <dgm:dir/>
          <dgm:resizeHandles val="exact"/>
        </dgm:presLayoutVars>
      </dgm:prSet>
      <dgm:spPr/>
      <dgm:t>
        <a:bodyPr/>
        <a:lstStyle/>
        <a:p>
          <a:endParaRPr lang="zh-TW" altLang="en-US"/>
        </a:p>
      </dgm:t>
    </dgm:pt>
    <dgm:pt modelId="{31148EC6-9CA5-4F1C-B658-0554CA252891}" type="pres">
      <dgm:prSet presAssocID="{0B045702-AADA-42A3-B1C6-22A3EF9C63FE}" presName="comp" presStyleCnt="0"/>
      <dgm:spPr/>
      <dgm:t>
        <a:bodyPr/>
        <a:lstStyle/>
        <a:p>
          <a:endParaRPr lang="zh-TW" altLang="en-US"/>
        </a:p>
      </dgm:t>
    </dgm:pt>
    <dgm:pt modelId="{25E0F875-AFE0-4D35-B56C-7F74F0F714ED}" type="pres">
      <dgm:prSet presAssocID="{0B045702-AADA-42A3-B1C6-22A3EF9C63FE}" presName="box" presStyleLbl="node1" presStyleIdx="0" presStyleCnt="4" custScaleY="30109" custLinFactNeighborX="125" custLinFactNeighborY="13006"/>
      <dgm:spPr>
        <a:prstGeom prst="roundRect">
          <a:avLst>
            <a:gd name="adj" fmla="val 10000"/>
          </a:avLst>
        </a:prstGeom>
      </dgm:spPr>
      <dgm:t>
        <a:bodyPr/>
        <a:lstStyle/>
        <a:p>
          <a:endParaRPr lang="zh-TW" altLang="en-US"/>
        </a:p>
      </dgm:t>
    </dgm:pt>
    <dgm:pt modelId="{ADEC6CE2-FA3F-4539-814D-F088CC2496A4}" type="pres">
      <dgm:prSet presAssocID="{0B045702-AADA-42A3-B1C6-22A3EF9C63FE}" presName="img" presStyleLbl="fgImgPlace1" presStyleIdx="0" presStyleCnt="4" custScaleX="56445" custScaleY="32445" custLinFactNeighborX="-17809" custLinFactNeighborY="16068"/>
      <dgm:spPr>
        <a:xfrm>
          <a:off x="412551" y="517720"/>
          <a:ext cx="936000" cy="90000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zh-TW" altLang="en-US"/>
        </a:p>
      </dgm:t>
    </dgm:pt>
    <dgm:pt modelId="{F15DD81A-A494-4DA9-9449-B55DCE4009B5}" type="pres">
      <dgm:prSet presAssocID="{0B045702-AADA-42A3-B1C6-22A3EF9C63FE}" presName="text" presStyleLbl="node1" presStyleIdx="0" presStyleCnt="4">
        <dgm:presLayoutVars>
          <dgm:bulletEnabled val="1"/>
        </dgm:presLayoutVars>
      </dgm:prSet>
      <dgm:spPr/>
      <dgm:t>
        <a:bodyPr/>
        <a:lstStyle/>
        <a:p>
          <a:endParaRPr lang="zh-TW" altLang="en-US"/>
        </a:p>
      </dgm:t>
    </dgm:pt>
    <dgm:pt modelId="{B0559835-2F2B-4F07-87BD-BAFD0AF5B338}" type="pres">
      <dgm:prSet presAssocID="{6BF2F04E-0699-47C8-9123-D3CDFD97C044}" presName="spacer" presStyleCnt="0"/>
      <dgm:spPr/>
      <dgm:t>
        <a:bodyPr/>
        <a:lstStyle/>
        <a:p>
          <a:endParaRPr lang="zh-TW" altLang="en-US"/>
        </a:p>
      </dgm:t>
    </dgm:pt>
    <dgm:pt modelId="{DA5D4520-66FC-4664-A6D1-C5E7A7440C4D}" type="pres">
      <dgm:prSet presAssocID="{9B696141-153C-4867-8C50-159E5A442C03}" presName="comp" presStyleCnt="0"/>
      <dgm:spPr/>
      <dgm:t>
        <a:bodyPr/>
        <a:lstStyle/>
        <a:p>
          <a:endParaRPr lang="zh-TW" altLang="en-US"/>
        </a:p>
      </dgm:t>
    </dgm:pt>
    <dgm:pt modelId="{72A09218-3396-4B24-98B6-6E6FF4CD6D8D}" type="pres">
      <dgm:prSet presAssocID="{9B696141-153C-4867-8C50-159E5A442C03}" presName="box" presStyleLbl="node1" presStyleIdx="1" presStyleCnt="4" custScaleY="30109" custLinFactNeighborX="125" custLinFactNeighborY="4568"/>
      <dgm:spPr>
        <a:prstGeom prst="roundRect">
          <a:avLst>
            <a:gd name="adj" fmla="val 10000"/>
          </a:avLst>
        </a:prstGeom>
      </dgm:spPr>
      <dgm:t>
        <a:bodyPr/>
        <a:lstStyle/>
        <a:p>
          <a:endParaRPr lang="zh-TW" altLang="en-US"/>
        </a:p>
      </dgm:t>
    </dgm:pt>
    <dgm:pt modelId="{7DEDDDA3-F777-45A7-9956-F1BE40B6F843}" type="pres">
      <dgm:prSet presAssocID="{9B696141-153C-4867-8C50-159E5A442C03}" presName="img" presStyleLbl="fgImgPlace1" presStyleIdx="1" presStyleCnt="4" custScaleX="56445" custScaleY="32445" custLinFactNeighborX="-18855" custLinFactNeighborY="4844"/>
      <dgm:spPr>
        <a:xfrm>
          <a:off x="395206" y="1597128"/>
          <a:ext cx="936000" cy="90000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t>
        <a:bodyPr/>
        <a:lstStyle/>
        <a:p>
          <a:endParaRPr lang="zh-TW" altLang="en-US"/>
        </a:p>
      </dgm:t>
    </dgm:pt>
    <dgm:pt modelId="{A7EAAD14-0994-4F6E-B793-920F281D345C}" type="pres">
      <dgm:prSet presAssocID="{9B696141-153C-4867-8C50-159E5A442C03}" presName="text" presStyleLbl="node1" presStyleIdx="1" presStyleCnt="4">
        <dgm:presLayoutVars>
          <dgm:bulletEnabled val="1"/>
        </dgm:presLayoutVars>
      </dgm:prSet>
      <dgm:spPr/>
      <dgm:t>
        <a:bodyPr/>
        <a:lstStyle/>
        <a:p>
          <a:endParaRPr lang="zh-TW" altLang="en-US"/>
        </a:p>
      </dgm:t>
    </dgm:pt>
    <dgm:pt modelId="{C08B0EFC-EC48-43E1-A835-1CF84A98BC94}" type="pres">
      <dgm:prSet presAssocID="{82F9EFEC-1F3D-4591-8689-946600116F9A}" presName="spacer" presStyleCnt="0"/>
      <dgm:spPr/>
      <dgm:t>
        <a:bodyPr/>
        <a:lstStyle/>
        <a:p>
          <a:endParaRPr lang="zh-TW" altLang="en-US"/>
        </a:p>
      </dgm:t>
    </dgm:pt>
    <dgm:pt modelId="{A4190A74-9426-44BB-9075-6AEB104EDE04}" type="pres">
      <dgm:prSet presAssocID="{D9045F65-8357-41A0-8C17-8476C313E8A0}" presName="comp" presStyleCnt="0"/>
      <dgm:spPr/>
      <dgm:t>
        <a:bodyPr/>
        <a:lstStyle/>
        <a:p>
          <a:endParaRPr lang="zh-TW" altLang="en-US"/>
        </a:p>
      </dgm:t>
    </dgm:pt>
    <dgm:pt modelId="{A76A8056-B30F-43F6-AB41-E127908A7235}" type="pres">
      <dgm:prSet presAssocID="{D9045F65-8357-41A0-8C17-8476C313E8A0}" presName="box" presStyleLbl="node1" presStyleIdx="2" presStyleCnt="4" custScaleY="30109" custLinFactNeighborX="125" custLinFactNeighborY="-4391"/>
      <dgm:spPr>
        <a:prstGeom prst="roundRect">
          <a:avLst>
            <a:gd name="adj" fmla="val 10000"/>
          </a:avLst>
        </a:prstGeom>
      </dgm:spPr>
      <dgm:t>
        <a:bodyPr/>
        <a:lstStyle/>
        <a:p>
          <a:endParaRPr lang="zh-TW" altLang="en-US"/>
        </a:p>
      </dgm:t>
    </dgm:pt>
    <dgm:pt modelId="{21AF9D13-9328-440E-8648-FB0899AF9EFF}" type="pres">
      <dgm:prSet presAssocID="{D9045F65-8357-41A0-8C17-8476C313E8A0}" presName="img" presStyleLbl="fgImgPlace1" presStyleIdx="2" presStyleCnt="4" custScaleX="56445" custScaleY="32445" custLinFactNeighborX="-19015" custLinFactNeighborY="-4523"/>
      <dgm:spPr>
        <a:xfrm>
          <a:off x="392553" y="2728048"/>
          <a:ext cx="936000" cy="90000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zh-TW" altLang="en-US"/>
        </a:p>
      </dgm:t>
    </dgm:pt>
    <dgm:pt modelId="{5CC63A65-5119-404E-8498-C3A3B2A8D77E}" type="pres">
      <dgm:prSet presAssocID="{D9045F65-8357-41A0-8C17-8476C313E8A0}" presName="text" presStyleLbl="node1" presStyleIdx="2" presStyleCnt="4">
        <dgm:presLayoutVars>
          <dgm:bulletEnabled val="1"/>
        </dgm:presLayoutVars>
      </dgm:prSet>
      <dgm:spPr/>
      <dgm:t>
        <a:bodyPr/>
        <a:lstStyle/>
        <a:p>
          <a:endParaRPr lang="zh-TW" altLang="en-US"/>
        </a:p>
      </dgm:t>
    </dgm:pt>
    <dgm:pt modelId="{E79D2841-FB30-495A-B967-A65683EDBD44}" type="pres">
      <dgm:prSet presAssocID="{07598F72-3D64-4A44-8DDC-08682312F810}" presName="spacer" presStyleCnt="0"/>
      <dgm:spPr/>
      <dgm:t>
        <a:bodyPr/>
        <a:lstStyle/>
        <a:p>
          <a:endParaRPr lang="zh-TW" altLang="en-US"/>
        </a:p>
      </dgm:t>
    </dgm:pt>
    <dgm:pt modelId="{4B69C45E-C499-427E-A7D7-303C88F6206E}" type="pres">
      <dgm:prSet presAssocID="{957A0EA4-CC6B-4290-80E5-4A95D72A2513}" presName="comp" presStyleCnt="0"/>
      <dgm:spPr/>
      <dgm:t>
        <a:bodyPr/>
        <a:lstStyle/>
        <a:p>
          <a:endParaRPr lang="zh-TW" altLang="en-US"/>
        </a:p>
      </dgm:t>
    </dgm:pt>
    <dgm:pt modelId="{6B94D2C7-5F18-4663-8554-B150FC6CCB1F}" type="pres">
      <dgm:prSet presAssocID="{957A0EA4-CC6B-4290-80E5-4A95D72A2513}" presName="box" presStyleLbl="node1" presStyleIdx="3" presStyleCnt="4" custScaleY="30109" custLinFactNeighborX="125" custLinFactNeighborY="-13404"/>
      <dgm:spPr>
        <a:prstGeom prst="roundRect">
          <a:avLst>
            <a:gd name="adj" fmla="val 10000"/>
          </a:avLst>
        </a:prstGeom>
      </dgm:spPr>
      <dgm:t>
        <a:bodyPr/>
        <a:lstStyle/>
        <a:p>
          <a:endParaRPr lang="zh-TW" altLang="en-US"/>
        </a:p>
      </dgm:t>
    </dgm:pt>
    <dgm:pt modelId="{5C8947DF-3150-4FC6-8BD4-5DD7EBAAFF4C}" type="pres">
      <dgm:prSet presAssocID="{957A0EA4-CC6B-4290-80E5-4A95D72A2513}" presName="img" presStyleLbl="fgImgPlace1" presStyleIdx="3" presStyleCnt="4" custScaleX="56445" custScaleY="32445" custLinFactNeighborX="-20139" custLinFactNeighborY="-16997"/>
      <dgm:spPr>
        <a:xfrm>
          <a:off x="373914" y="3772781"/>
          <a:ext cx="936000" cy="90000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t>
        <a:bodyPr/>
        <a:lstStyle/>
        <a:p>
          <a:endParaRPr lang="zh-TW" altLang="en-US"/>
        </a:p>
      </dgm:t>
    </dgm:pt>
    <dgm:pt modelId="{0E7D7337-9BA0-41D0-A6E8-7C7C92EA204E}" type="pres">
      <dgm:prSet presAssocID="{957A0EA4-CC6B-4290-80E5-4A95D72A2513}" presName="text" presStyleLbl="node1" presStyleIdx="3" presStyleCnt="4">
        <dgm:presLayoutVars>
          <dgm:bulletEnabled val="1"/>
        </dgm:presLayoutVars>
      </dgm:prSet>
      <dgm:spPr/>
      <dgm:t>
        <a:bodyPr/>
        <a:lstStyle/>
        <a:p>
          <a:endParaRPr lang="zh-TW" altLang="en-US"/>
        </a:p>
      </dgm:t>
    </dgm:pt>
  </dgm:ptLst>
  <dgm:cxnLst>
    <dgm:cxn modelId="{54A5852B-3DFD-4FE0-9305-68DD2F5A7874}" srcId="{700116D9-E817-4EDE-BA98-7E5AAB6EFCA5}" destId="{D9045F65-8357-41A0-8C17-8476C313E8A0}" srcOrd="2" destOrd="0" parTransId="{13479EDD-8C1F-4164-892D-545B3EB15F2A}" sibTransId="{07598F72-3D64-4A44-8DDC-08682312F810}"/>
    <dgm:cxn modelId="{1A3788F8-EA7F-4E05-9D1A-AE8B274C736D}" type="presOf" srcId="{9B696141-153C-4867-8C50-159E5A442C03}" destId="{72A09218-3396-4B24-98B6-6E6FF4CD6D8D}" srcOrd="0" destOrd="0" presId="urn:microsoft.com/office/officeart/2005/8/layout/vList4#1"/>
    <dgm:cxn modelId="{6595BD8D-6F65-4A29-9495-29E2A78DD89C}" type="presOf" srcId="{9B696141-153C-4867-8C50-159E5A442C03}" destId="{A7EAAD14-0994-4F6E-B793-920F281D345C}" srcOrd="1" destOrd="0" presId="urn:microsoft.com/office/officeart/2005/8/layout/vList4#1"/>
    <dgm:cxn modelId="{203BFAF2-45B3-4A97-89F0-3FE14C80373A}" type="presOf" srcId="{0B045702-AADA-42A3-B1C6-22A3EF9C63FE}" destId="{25E0F875-AFE0-4D35-B56C-7F74F0F714ED}" srcOrd="0" destOrd="0" presId="urn:microsoft.com/office/officeart/2005/8/layout/vList4#1"/>
    <dgm:cxn modelId="{5C80CE03-9910-4230-AB38-86A80691B963}" srcId="{700116D9-E817-4EDE-BA98-7E5AAB6EFCA5}" destId="{9B696141-153C-4867-8C50-159E5A442C03}" srcOrd="1" destOrd="0" parTransId="{84DB3540-8E24-4DA7-ACD0-1DE63B08D959}" sibTransId="{82F9EFEC-1F3D-4591-8689-946600116F9A}"/>
    <dgm:cxn modelId="{B6048DB8-72C5-469A-AED0-2FC59B0A1FC9}" type="presOf" srcId="{957A0EA4-CC6B-4290-80E5-4A95D72A2513}" destId="{0E7D7337-9BA0-41D0-A6E8-7C7C92EA204E}" srcOrd="1" destOrd="0" presId="urn:microsoft.com/office/officeart/2005/8/layout/vList4#1"/>
    <dgm:cxn modelId="{AF27157F-A71E-4CB6-A132-180F9B523781}" type="presOf" srcId="{D9045F65-8357-41A0-8C17-8476C313E8A0}" destId="{A76A8056-B30F-43F6-AB41-E127908A7235}" srcOrd="0" destOrd="0" presId="urn:microsoft.com/office/officeart/2005/8/layout/vList4#1"/>
    <dgm:cxn modelId="{8131889E-34C3-4FF5-B916-04FDDDE898B5}" type="presOf" srcId="{0B045702-AADA-42A3-B1C6-22A3EF9C63FE}" destId="{F15DD81A-A494-4DA9-9449-B55DCE4009B5}" srcOrd="1" destOrd="0" presId="urn:microsoft.com/office/officeart/2005/8/layout/vList4#1"/>
    <dgm:cxn modelId="{59A42B16-F5E6-4883-9B82-948B93BD0B35}" type="presOf" srcId="{D9045F65-8357-41A0-8C17-8476C313E8A0}" destId="{5CC63A65-5119-404E-8498-C3A3B2A8D77E}" srcOrd="1" destOrd="0" presId="urn:microsoft.com/office/officeart/2005/8/layout/vList4#1"/>
    <dgm:cxn modelId="{72DD9436-188E-425E-B005-8C9C3FFC8542}" type="presOf" srcId="{700116D9-E817-4EDE-BA98-7E5AAB6EFCA5}" destId="{A024AB3D-8954-45C3-AC87-412BC22B8EB4}" srcOrd="0" destOrd="0" presId="urn:microsoft.com/office/officeart/2005/8/layout/vList4#1"/>
    <dgm:cxn modelId="{093DDCF1-EAB2-41BC-8648-304655A26428}" srcId="{700116D9-E817-4EDE-BA98-7E5AAB6EFCA5}" destId="{0B045702-AADA-42A3-B1C6-22A3EF9C63FE}" srcOrd="0" destOrd="0" parTransId="{D61163A5-8FF7-48D9-9098-CEC5DC2F9F4C}" sibTransId="{6BF2F04E-0699-47C8-9123-D3CDFD97C044}"/>
    <dgm:cxn modelId="{E5993069-EE13-4BFE-9625-6A6164D07588}" srcId="{700116D9-E817-4EDE-BA98-7E5AAB6EFCA5}" destId="{957A0EA4-CC6B-4290-80E5-4A95D72A2513}" srcOrd="3" destOrd="0" parTransId="{74F14F68-7795-424F-9F2D-2962045AB5CA}" sibTransId="{BEFA726F-5282-4DDB-B55B-56D8AD034D58}"/>
    <dgm:cxn modelId="{252E4012-6E3D-4FEF-8CFF-DEC8250D6259}" type="presOf" srcId="{957A0EA4-CC6B-4290-80E5-4A95D72A2513}" destId="{6B94D2C7-5F18-4663-8554-B150FC6CCB1F}" srcOrd="0" destOrd="0" presId="urn:microsoft.com/office/officeart/2005/8/layout/vList4#1"/>
    <dgm:cxn modelId="{61E5B0D1-552D-47A8-8930-28D124E20A22}" type="presParOf" srcId="{A024AB3D-8954-45C3-AC87-412BC22B8EB4}" destId="{31148EC6-9CA5-4F1C-B658-0554CA252891}" srcOrd="0" destOrd="0" presId="urn:microsoft.com/office/officeart/2005/8/layout/vList4#1"/>
    <dgm:cxn modelId="{EB60CD06-8DD8-4A16-AE3B-AB38224F1348}" type="presParOf" srcId="{31148EC6-9CA5-4F1C-B658-0554CA252891}" destId="{25E0F875-AFE0-4D35-B56C-7F74F0F714ED}" srcOrd="0" destOrd="0" presId="urn:microsoft.com/office/officeart/2005/8/layout/vList4#1"/>
    <dgm:cxn modelId="{63FD8063-7660-4D18-8A8C-90047FACE6C1}" type="presParOf" srcId="{31148EC6-9CA5-4F1C-B658-0554CA252891}" destId="{ADEC6CE2-FA3F-4539-814D-F088CC2496A4}" srcOrd="1" destOrd="0" presId="urn:microsoft.com/office/officeart/2005/8/layout/vList4#1"/>
    <dgm:cxn modelId="{D443F687-1AE6-4A07-9B5C-4A6E479A6CBC}" type="presParOf" srcId="{31148EC6-9CA5-4F1C-B658-0554CA252891}" destId="{F15DD81A-A494-4DA9-9449-B55DCE4009B5}" srcOrd="2" destOrd="0" presId="urn:microsoft.com/office/officeart/2005/8/layout/vList4#1"/>
    <dgm:cxn modelId="{88C05BC4-C51D-472F-83A5-E78ABE24947E}" type="presParOf" srcId="{A024AB3D-8954-45C3-AC87-412BC22B8EB4}" destId="{B0559835-2F2B-4F07-87BD-BAFD0AF5B338}" srcOrd="1" destOrd="0" presId="urn:microsoft.com/office/officeart/2005/8/layout/vList4#1"/>
    <dgm:cxn modelId="{DDB2767B-5D03-4B5A-AC82-38DDA882BB39}" type="presParOf" srcId="{A024AB3D-8954-45C3-AC87-412BC22B8EB4}" destId="{DA5D4520-66FC-4664-A6D1-C5E7A7440C4D}" srcOrd="2" destOrd="0" presId="urn:microsoft.com/office/officeart/2005/8/layout/vList4#1"/>
    <dgm:cxn modelId="{7469CE11-49B9-4C43-BDD8-3BCCF420C90C}" type="presParOf" srcId="{DA5D4520-66FC-4664-A6D1-C5E7A7440C4D}" destId="{72A09218-3396-4B24-98B6-6E6FF4CD6D8D}" srcOrd="0" destOrd="0" presId="urn:microsoft.com/office/officeart/2005/8/layout/vList4#1"/>
    <dgm:cxn modelId="{42437417-49F3-4230-A3A4-B739520961A8}" type="presParOf" srcId="{DA5D4520-66FC-4664-A6D1-C5E7A7440C4D}" destId="{7DEDDDA3-F777-45A7-9956-F1BE40B6F843}" srcOrd="1" destOrd="0" presId="urn:microsoft.com/office/officeart/2005/8/layout/vList4#1"/>
    <dgm:cxn modelId="{BF6310AA-A45A-4A45-8EC6-5E80181EC68D}" type="presParOf" srcId="{DA5D4520-66FC-4664-A6D1-C5E7A7440C4D}" destId="{A7EAAD14-0994-4F6E-B793-920F281D345C}" srcOrd="2" destOrd="0" presId="urn:microsoft.com/office/officeart/2005/8/layout/vList4#1"/>
    <dgm:cxn modelId="{E3B6ADE6-9367-46BE-81FF-8D0D903E6EF1}" type="presParOf" srcId="{A024AB3D-8954-45C3-AC87-412BC22B8EB4}" destId="{C08B0EFC-EC48-43E1-A835-1CF84A98BC94}" srcOrd="3" destOrd="0" presId="urn:microsoft.com/office/officeart/2005/8/layout/vList4#1"/>
    <dgm:cxn modelId="{0D67AD39-990A-4F75-B184-7A253C9FFF5A}" type="presParOf" srcId="{A024AB3D-8954-45C3-AC87-412BC22B8EB4}" destId="{A4190A74-9426-44BB-9075-6AEB104EDE04}" srcOrd="4" destOrd="0" presId="urn:microsoft.com/office/officeart/2005/8/layout/vList4#1"/>
    <dgm:cxn modelId="{B9380FFC-099D-417E-8C3C-350FFDDD6CD0}" type="presParOf" srcId="{A4190A74-9426-44BB-9075-6AEB104EDE04}" destId="{A76A8056-B30F-43F6-AB41-E127908A7235}" srcOrd="0" destOrd="0" presId="urn:microsoft.com/office/officeart/2005/8/layout/vList4#1"/>
    <dgm:cxn modelId="{FAA61FC0-3AF3-4F4C-AA21-F421500B2937}" type="presParOf" srcId="{A4190A74-9426-44BB-9075-6AEB104EDE04}" destId="{21AF9D13-9328-440E-8648-FB0899AF9EFF}" srcOrd="1" destOrd="0" presId="urn:microsoft.com/office/officeart/2005/8/layout/vList4#1"/>
    <dgm:cxn modelId="{2896CCFD-D122-40A0-B113-7EBD5B2011AB}" type="presParOf" srcId="{A4190A74-9426-44BB-9075-6AEB104EDE04}" destId="{5CC63A65-5119-404E-8498-C3A3B2A8D77E}" srcOrd="2" destOrd="0" presId="urn:microsoft.com/office/officeart/2005/8/layout/vList4#1"/>
    <dgm:cxn modelId="{0EEADE47-4E0A-4704-B3E6-EF90A09761A8}" type="presParOf" srcId="{A024AB3D-8954-45C3-AC87-412BC22B8EB4}" destId="{E79D2841-FB30-495A-B967-A65683EDBD44}" srcOrd="5" destOrd="0" presId="urn:microsoft.com/office/officeart/2005/8/layout/vList4#1"/>
    <dgm:cxn modelId="{E52168D4-E0AF-4A8F-B9EF-E2265E97FFEC}" type="presParOf" srcId="{A024AB3D-8954-45C3-AC87-412BC22B8EB4}" destId="{4B69C45E-C499-427E-A7D7-303C88F6206E}" srcOrd="6" destOrd="0" presId="urn:microsoft.com/office/officeart/2005/8/layout/vList4#1"/>
    <dgm:cxn modelId="{E93B0CFC-FFF9-4D25-B839-4C55CD092CA9}" type="presParOf" srcId="{4B69C45E-C499-427E-A7D7-303C88F6206E}" destId="{6B94D2C7-5F18-4663-8554-B150FC6CCB1F}" srcOrd="0" destOrd="0" presId="urn:microsoft.com/office/officeart/2005/8/layout/vList4#1"/>
    <dgm:cxn modelId="{38E0ACD8-317A-4B07-BD63-238E4603F7D5}" type="presParOf" srcId="{4B69C45E-C499-427E-A7D7-303C88F6206E}" destId="{5C8947DF-3150-4FC6-8BD4-5DD7EBAAFF4C}" srcOrd="1" destOrd="0" presId="urn:microsoft.com/office/officeart/2005/8/layout/vList4#1"/>
    <dgm:cxn modelId="{89943B5A-A094-461E-A10B-EB94DE989E86}" type="presParOf" srcId="{4B69C45E-C499-427E-A7D7-303C88F6206E}" destId="{0E7D7337-9BA0-41D0-A6E8-7C7C92EA204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0F875-AFE0-4D35-B56C-7F74F0F714ED}">
      <dsp:nvSpPr>
        <dsp:cNvPr id="0" name=""/>
        <dsp:cNvSpPr/>
      </dsp:nvSpPr>
      <dsp:spPr>
        <a:xfrm>
          <a:off x="0" y="450975"/>
          <a:ext cx="8784976" cy="1044012"/>
        </a:xfrm>
        <a:prstGeom prst="roundRect">
          <a:avLst>
            <a:gd name="adj" fmla="val 10000"/>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書面審計：會計報告、決算報告</a:t>
          </a:r>
          <a:endParaRPr lang="zh-TW" altLang="en-US" sz="2400" b="1" kern="1200" dirty="0">
            <a:solidFill>
              <a:srgbClr val="0066FF"/>
            </a:solidFill>
            <a:latin typeface="Meiryo UI" panose="020B0604030504040204" pitchFamily="34" charset="-128"/>
            <a:ea typeface="Meiryo UI" panose="020B0604030504040204" pitchFamily="34" charset="-128"/>
            <a:cs typeface="Meiryo UI" panose="020B0604030504040204" pitchFamily="34" charset="-128"/>
          </a:endParaRPr>
        </a:p>
      </dsp:txBody>
      <dsp:txXfrm>
        <a:off x="2103739" y="450975"/>
        <a:ext cx="6681236" cy="1044012"/>
      </dsp:txXfrm>
    </dsp:sp>
    <dsp:sp modelId="{ADEC6CE2-FA3F-4539-814D-F088CC2496A4}">
      <dsp:nvSpPr>
        <dsp:cNvPr id="0" name=""/>
        <dsp:cNvSpPr/>
      </dsp:nvSpPr>
      <dsp:spPr>
        <a:xfrm>
          <a:off x="416470" y="517720"/>
          <a:ext cx="991735" cy="90000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2A09218-3396-4B24-98B6-6E6FF4CD6D8D}">
      <dsp:nvSpPr>
        <dsp:cNvPr id="0" name=""/>
        <dsp:cNvSpPr/>
      </dsp:nvSpPr>
      <dsp:spPr>
        <a:xfrm>
          <a:off x="0" y="1549149"/>
          <a:ext cx="8784976" cy="1044012"/>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就地審計：派員至各機關辦理審計</a:t>
          </a:r>
          <a:endParaRPr lang="zh-TW" altLang="en-US" sz="2400" b="1" kern="1200"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dsp:txBody>
      <dsp:txXfrm>
        <a:off x="2103739" y="1549149"/>
        <a:ext cx="6681236" cy="1044012"/>
      </dsp:txXfrm>
    </dsp:sp>
    <dsp:sp modelId="{7DEDDDA3-F777-45A7-9956-F1BE40B6F843}">
      <dsp:nvSpPr>
        <dsp:cNvPr id="0" name=""/>
        <dsp:cNvSpPr/>
      </dsp:nvSpPr>
      <dsp:spPr>
        <a:xfrm>
          <a:off x="398092" y="1597128"/>
          <a:ext cx="991735" cy="90000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6A8056-B30F-43F6-AB41-E127908A7235}">
      <dsp:nvSpPr>
        <dsp:cNvPr id="0" name=""/>
        <dsp:cNvSpPr/>
      </dsp:nvSpPr>
      <dsp:spPr>
        <a:xfrm>
          <a:off x="0" y="2629257"/>
          <a:ext cx="8784976" cy="1044012"/>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000099"/>
              </a:solidFill>
              <a:latin typeface="Meiryo UI" panose="020B0604030504040204" pitchFamily="34" charset="-128"/>
              <a:ea typeface="Meiryo UI" panose="020B0604030504040204" pitchFamily="34" charset="-128"/>
              <a:cs typeface="Meiryo UI" panose="020B0604030504040204" pitchFamily="34" charset="-128"/>
            </a:rPr>
            <a:t>隨時稽察：不定期派員稽察各機關採購辦理情形</a:t>
          </a:r>
          <a:endParaRPr lang="zh-TW" altLang="en-US" sz="2400" b="1" kern="1200" dirty="0">
            <a:solidFill>
              <a:srgbClr val="000099"/>
            </a:solidFill>
            <a:latin typeface="Meiryo UI" panose="020B0604030504040204" pitchFamily="34" charset="-128"/>
            <a:ea typeface="Meiryo UI" panose="020B0604030504040204" pitchFamily="34" charset="-128"/>
            <a:cs typeface="Meiryo UI" panose="020B0604030504040204" pitchFamily="34" charset="-128"/>
          </a:endParaRPr>
        </a:p>
      </dsp:txBody>
      <dsp:txXfrm>
        <a:off x="2103739" y="2629257"/>
        <a:ext cx="6681236" cy="1044012"/>
      </dsp:txXfrm>
    </dsp:sp>
    <dsp:sp modelId="{21AF9D13-9328-440E-8648-FB0899AF9EFF}">
      <dsp:nvSpPr>
        <dsp:cNvPr id="0" name=""/>
        <dsp:cNvSpPr/>
      </dsp:nvSpPr>
      <dsp:spPr>
        <a:xfrm>
          <a:off x="395281" y="2728048"/>
          <a:ext cx="991735" cy="90000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B94D2C7-5F18-4663-8554-B150FC6CCB1F}">
      <dsp:nvSpPr>
        <dsp:cNvPr id="0" name=""/>
        <dsp:cNvSpPr/>
      </dsp:nvSpPr>
      <dsp:spPr>
        <a:xfrm>
          <a:off x="0" y="3707493"/>
          <a:ext cx="8784976" cy="1044012"/>
        </a:xfrm>
        <a:prstGeom prst="roundRect">
          <a:avLst>
            <a:gd name="adj" fmla="val 10000"/>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rPr>
            <a:t>委託審計：諮詢專業人員或委託專業機關辦理</a:t>
          </a:r>
          <a:endParaRPr lang="zh-TW" altLang="en-US" sz="2400" b="1" kern="1200" dirty="0">
            <a:solidFill>
              <a:schemeClr val="accent6">
                <a:lumMod val="50000"/>
              </a:schemeClr>
            </a:solidFill>
            <a:latin typeface="Meiryo UI" panose="020B0604030504040204" pitchFamily="34" charset="-128"/>
            <a:ea typeface="Meiryo UI" panose="020B0604030504040204" pitchFamily="34" charset="-128"/>
            <a:cs typeface="Meiryo UI" panose="020B0604030504040204" pitchFamily="34" charset="-128"/>
          </a:endParaRPr>
        </a:p>
      </dsp:txBody>
      <dsp:txXfrm>
        <a:off x="2103739" y="3707493"/>
        <a:ext cx="6681236" cy="1044012"/>
      </dsp:txXfrm>
    </dsp:sp>
    <dsp:sp modelId="{5C8947DF-3150-4FC6-8BD4-5DD7EBAAFF4C}">
      <dsp:nvSpPr>
        <dsp:cNvPr id="0" name=""/>
        <dsp:cNvSpPr/>
      </dsp:nvSpPr>
      <dsp:spPr>
        <a:xfrm>
          <a:off x="375532" y="3772781"/>
          <a:ext cx="991735" cy="90000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1"/>
            <a:ext cx="2945659" cy="496332"/>
          </a:xfrm>
          <a:prstGeom prst="rect">
            <a:avLst/>
          </a:prstGeom>
        </p:spPr>
        <p:txBody>
          <a:bodyPr vert="horz" lIns="91440" tIns="45720" rIns="91440" bIns="45720" rtlCol="0"/>
          <a:lstStyle>
            <a:lvl1pPr algn="r">
              <a:defRPr sz="1200"/>
            </a:lvl1pPr>
          </a:lstStyle>
          <a:p>
            <a:fld id="{61AABBEE-018B-4717-B50C-474D90D74DD8}" type="datetimeFigureOut">
              <a:rPr lang="zh-TW" altLang="en-US" smtClean="0"/>
              <a:t>2016-09-19</a:t>
            </a:fld>
            <a:endParaRPr lang="zh-TW" altLang="en-US"/>
          </a:p>
        </p:txBody>
      </p:sp>
      <p:sp>
        <p:nvSpPr>
          <p:cNvPr id="4" name="頁尾版面配置區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AE185044-1250-4B07-B3F1-A89C1DA4C481}" type="slidenum">
              <a:rPr lang="zh-TW" altLang="en-US" smtClean="0"/>
              <a:t>‹#›</a:t>
            </a:fld>
            <a:endParaRPr lang="zh-TW" altLang="en-US"/>
          </a:p>
        </p:txBody>
      </p:sp>
    </p:spTree>
    <p:extLst>
      <p:ext uri="{BB962C8B-B14F-4D97-AF65-F5344CB8AC3E}">
        <p14:creationId xmlns:p14="http://schemas.microsoft.com/office/powerpoint/2010/main" val="3229792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104451" name="Rectangle 3"/>
          <p:cNvSpPr>
            <a:spLocks noGrp="1" noChangeArrowheads="1"/>
          </p:cNvSpPr>
          <p:nvPr>
            <p:ph type="dt" idx="1"/>
          </p:nvPr>
        </p:nvSpPr>
        <p:spPr bwMode="auto">
          <a:xfrm>
            <a:off x="3850443"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zh-TW"/>
          </a:p>
        </p:txBody>
      </p:sp>
      <p:sp>
        <p:nvSpPr>
          <p:cNvPr id="1044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4454"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104455" name="Rectangle 7"/>
          <p:cNvSpPr>
            <a:spLocks noGrp="1" noChangeArrowheads="1"/>
          </p:cNvSpPr>
          <p:nvPr>
            <p:ph type="sldNum" sz="quarter" idx="5"/>
          </p:nvPr>
        </p:nvSpPr>
        <p:spPr bwMode="auto">
          <a:xfrm>
            <a:off x="3850443"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fld id="{908798CE-8D13-4BBD-A1C2-3DD8223BB6EA}" type="slidenum">
              <a:rPr lang="en-US" altLang="zh-TW"/>
              <a:pPr/>
              <a:t>‹#›</a:t>
            </a:fld>
            <a:endParaRPr lang="en-US" altLang="zh-TW"/>
          </a:p>
        </p:txBody>
      </p:sp>
    </p:spTree>
    <p:extLst>
      <p:ext uri="{BB962C8B-B14F-4D97-AF65-F5344CB8AC3E}">
        <p14:creationId xmlns:p14="http://schemas.microsoft.com/office/powerpoint/2010/main" val="3648346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1</a:t>
            </a:fld>
            <a:endParaRPr lang="en-GB">
              <a:solidFill>
                <a:srgbClr val="000000"/>
              </a:solidFill>
            </a:endParaRPr>
          </a:p>
        </p:txBody>
      </p:sp>
    </p:spTree>
    <p:extLst>
      <p:ext uri="{BB962C8B-B14F-4D97-AF65-F5344CB8AC3E}">
        <p14:creationId xmlns:p14="http://schemas.microsoft.com/office/powerpoint/2010/main" val="319345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33266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310149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13</a:t>
            </a:fld>
            <a:endParaRPr lang="en-GB">
              <a:solidFill>
                <a:srgbClr val="000000"/>
              </a:solidFill>
            </a:endParaRPr>
          </a:p>
        </p:txBody>
      </p:sp>
    </p:spTree>
    <p:extLst>
      <p:ext uri="{BB962C8B-B14F-4D97-AF65-F5344CB8AC3E}">
        <p14:creationId xmlns:p14="http://schemas.microsoft.com/office/powerpoint/2010/main" val="33266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90305B0-D676-4C1A-88BB-AEACC735A926}" type="slidenum">
              <a:rPr lang="en-US" altLang="zh-TW" smtClean="0"/>
              <a:pPr/>
              <a:t>15</a:t>
            </a:fld>
            <a:endParaRPr lang="en-US" altLang="zh-TW" smtClean="0"/>
          </a:p>
        </p:txBody>
      </p:sp>
      <p:sp>
        <p:nvSpPr>
          <p:cNvPr id="32771" name="Rectangle 2"/>
          <p:cNvSpPr>
            <a:spLocks noGrp="1" noRot="1" noChangeAspect="1" noChangeArrowheads="1" noTextEdit="1"/>
          </p:cNvSpPr>
          <p:nvPr>
            <p:ph type="sldImg"/>
          </p:nvPr>
        </p:nvSpPr>
        <p:spPr>
          <a:xfrm>
            <a:off x="919163" y="744538"/>
            <a:ext cx="4962525" cy="3722687"/>
          </a:xfrm>
          <a:ln/>
        </p:spPr>
      </p:sp>
      <p:sp>
        <p:nvSpPr>
          <p:cNvPr id="32772" name="Rectangle 3"/>
          <p:cNvSpPr>
            <a:spLocks noGrp="1" noChangeArrowheads="1"/>
          </p:cNvSpPr>
          <p:nvPr>
            <p:ph type="body" idx="1"/>
          </p:nvPr>
        </p:nvSpPr>
        <p:spPr>
          <a:xfrm>
            <a:off x="905993" y="4715270"/>
            <a:ext cx="4985690" cy="4467220"/>
          </a:xfrm>
          <a:noFill/>
          <a:ln/>
        </p:spPr>
        <p:txBody>
          <a:bodyPr/>
          <a:lstStyle/>
          <a:p>
            <a:pPr eaLnBrk="1" hangingPunct="1"/>
            <a:endParaRPr lang="zh-TW" altLang="zh-TW" dirty="0" smtClean="0"/>
          </a:p>
        </p:txBody>
      </p:sp>
    </p:spTree>
    <p:extLst>
      <p:ext uri="{BB962C8B-B14F-4D97-AF65-F5344CB8AC3E}">
        <p14:creationId xmlns:p14="http://schemas.microsoft.com/office/powerpoint/2010/main" val="159265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21</a:t>
            </a:fld>
            <a:endParaRPr lang="en-GB">
              <a:solidFill>
                <a:srgbClr val="000000"/>
              </a:solidFill>
            </a:endParaRPr>
          </a:p>
        </p:txBody>
      </p:sp>
    </p:spTree>
    <p:extLst>
      <p:ext uri="{BB962C8B-B14F-4D97-AF65-F5344CB8AC3E}">
        <p14:creationId xmlns:p14="http://schemas.microsoft.com/office/powerpoint/2010/main" val="305256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99</a:t>
            </a:r>
            <a:r>
              <a:rPr lang="zh-TW" altLang="en-US" dirty="0" smtClean="0">
                <a:latin typeface="標楷體" panose="03000509000000000000" pitchFamily="65" charset="-120"/>
                <a:ea typeface="標楷體" panose="03000509000000000000" pitchFamily="65" charset="-120"/>
              </a:rPr>
              <a:t>年度起公務人員高等考試三級考試將審計職系分為財務審計類科及績效審計類科</a:t>
            </a:r>
          </a:p>
          <a:p>
            <a:endParaRPr lang="zh-TW" altLang="en-US" dirty="0"/>
          </a:p>
        </p:txBody>
      </p:sp>
      <p:sp>
        <p:nvSpPr>
          <p:cNvPr id="4" name="投影片編號版面配置區 3"/>
          <p:cNvSpPr>
            <a:spLocks noGrp="1"/>
          </p:cNvSpPr>
          <p:nvPr>
            <p:ph type="sldNum" sz="quarter" idx="10"/>
          </p:nvPr>
        </p:nvSpPr>
        <p:spPr/>
        <p:txBody>
          <a:bodyPr/>
          <a:lstStyle/>
          <a:p>
            <a:fld id="{908798CE-8D13-4BBD-A1C2-3DD8223BB6EA}" type="slidenum">
              <a:rPr lang="en-US" altLang="zh-TW" smtClean="0"/>
              <a:pPr/>
              <a:t>22</a:t>
            </a:fld>
            <a:endParaRPr lang="en-US" altLang="zh-TW"/>
          </a:p>
        </p:txBody>
      </p:sp>
    </p:spTree>
    <p:extLst>
      <p:ext uri="{BB962C8B-B14F-4D97-AF65-F5344CB8AC3E}">
        <p14:creationId xmlns:p14="http://schemas.microsoft.com/office/powerpoint/2010/main" val="170615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08798CE-8D13-4BBD-A1C2-3DD8223BB6EA}" type="slidenum">
              <a:rPr lang="en-US" altLang="zh-TW" smtClean="0"/>
              <a:pPr/>
              <a:t>24</a:t>
            </a:fld>
            <a:endParaRPr lang="en-US" altLang="zh-TW"/>
          </a:p>
        </p:txBody>
      </p:sp>
    </p:spTree>
    <p:extLst>
      <p:ext uri="{BB962C8B-B14F-4D97-AF65-F5344CB8AC3E}">
        <p14:creationId xmlns:p14="http://schemas.microsoft.com/office/powerpoint/2010/main" val="328595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79F42E-E2D4-4C37-BC15-AABC25C991AF}" type="slidenum">
              <a:rPr lang="en-GB" smtClean="0">
                <a:solidFill>
                  <a:srgbClr val="000000"/>
                </a:solidFill>
              </a:rPr>
              <a:pPr>
                <a:defRPr/>
              </a:pPr>
              <a:t>28</a:t>
            </a:fld>
            <a:endParaRPr lang="en-GB">
              <a:solidFill>
                <a:srgbClr val="000000"/>
              </a:solidFill>
            </a:endParaRPr>
          </a:p>
        </p:txBody>
      </p:sp>
    </p:spTree>
    <p:extLst>
      <p:ext uri="{BB962C8B-B14F-4D97-AF65-F5344CB8AC3E}">
        <p14:creationId xmlns:p14="http://schemas.microsoft.com/office/powerpoint/2010/main" val="33266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9145218"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cxnSp>
        <p:nvCxnSpPr>
          <p:cNvPr id="4" name="直接连接符 3"/>
          <p:cNvCxnSpPr>
            <a:stCxn id="3" idx="1"/>
            <a:endCxn id="3" idx="3"/>
          </p:cNvCxnSpPr>
          <p:nvPr userDrawn="1"/>
        </p:nvCxnSpPr>
        <p:spPr>
          <a:xfrm>
            <a:off x="0" y="3429000"/>
            <a:ext cx="9145218" cy="0"/>
          </a:xfrm>
          <a:prstGeom prst="lin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7" name="矩形 6"/>
          <p:cNvSpPr/>
          <p:nvPr userDrawn="1"/>
        </p:nvSpPr>
        <p:spPr>
          <a:xfrm>
            <a:off x="8621396" y="6257927"/>
            <a:ext cx="522605" cy="441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
        <p:nvSpPr>
          <p:cNvPr id="8" name="TextBox 15"/>
          <p:cNvSpPr txBox="1"/>
          <p:nvPr userDrawn="1"/>
        </p:nvSpPr>
        <p:spPr>
          <a:xfrm>
            <a:off x="8790307" y="6309321"/>
            <a:ext cx="402674" cy="276871"/>
          </a:xfrm>
          <a:prstGeom prst="rect">
            <a:avLst/>
          </a:prstGeom>
          <a:noFill/>
        </p:spPr>
        <p:txBody>
          <a:bodyPr wrap="none" rtlCol="0">
            <a:spAutoFit/>
          </a:bodyPr>
          <a:lstStyle/>
          <a:p>
            <a:pPr algn="l" fontAlgn="auto">
              <a:spcBef>
                <a:spcPts val="0"/>
              </a:spcBef>
              <a:spcAft>
                <a:spcPts val="0"/>
              </a:spcAft>
            </a:pPr>
            <a:fld id="{2EEF1883-7A0E-4F66-9932-E581691AD397}" type="slidenum">
              <a:rPr lang="zh-CN" altLang="en-US" sz="1199" b="0" smtClean="0">
                <a:solidFill>
                  <a:prstClr val="white"/>
                </a:solidFill>
                <a:latin typeface="Calibri"/>
              </a:rPr>
              <a:pPr algn="l" fontAlgn="auto">
                <a:spcBef>
                  <a:spcPts val="0"/>
                </a:spcBef>
                <a:spcAft>
                  <a:spcPts val="0"/>
                </a:spcAft>
              </a:pPr>
              <a:t>‹#›</a:t>
            </a:fld>
            <a:r>
              <a:rPr lang="zh-CN" altLang="en-US" sz="1199" b="0" dirty="0" smtClean="0">
                <a:solidFill>
                  <a:prstClr val="white"/>
                </a:solidFill>
                <a:latin typeface="Calibri"/>
              </a:rPr>
              <a:t> </a:t>
            </a:r>
            <a:endParaRPr lang="zh-CN" altLang="en-US" sz="1199" b="0" dirty="0">
              <a:solidFill>
                <a:prstClr val="white"/>
              </a:solidFill>
              <a:latin typeface="微软雅黑" pitchFamily="34" charset="-122"/>
              <a:ea typeface="微软雅黑" pitchFamily="34" charset="-122"/>
            </a:endParaRPr>
          </a:p>
        </p:txBody>
      </p:sp>
      <p:sp>
        <p:nvSpPr>
          <p:cNvPr id="14" name="五边形 13"/>
          <p:cNvSpPr/>
          <p:nvPr userDrawn="1"/>
        </p:nvSpPr>
        <p:spPr>
          <a:xfrm>
            <a:off x="1" y="343835"/>
            <a:ext cx="2466314" cy="432048"/>
          </a:xfrm>
          <a:prstGeom prst="homePlate">
            <a:avLst>
              <a:gd name="adj" fmla="val 26606"/>
            </a:avLst>
          </a:prstGeom>
          <a:solidFill>
            <a:schemeClr val="tx2"/>
          </a:solidFill>
          <a:ln w="9525">
            <a:noFill/>
            <a:round/>
            <a:headEnd/>
            <a:tailEnd/>
          </a:ln>
        </p:spPr>
        <p:txBody>
          <a:bodyPr vert="horz" wrap="square" lIns="68544" tIns="34272" rIns="68544" bIns="34272" numCol="1" anchor="t" anchorCtr="0" compatLnSpc="1">
            <a:prstTxWarp prst="textNoShape">
              <a:avLst/>
            </a:prstTxWarp>
          </a:bodyPr>
          <a:lstStyle/>
          <a:p>
            <a:pPr algn="l" fontAlgn="auto">
              <a:spcBef>
                <a:spcPts val="0"/>
              </a:spcBef>
              <a:spcAft>
                <a:spcPts val="0"/>
              </a:spcAft>
            </a:pPr>
            <a:endParaRPr lang="zh-CN" altLang="en-US" sz="1349" b="0">
              <a:solidFill>
                <a:prstClr val="black"/>
              </a:solidFill>
              <a:latin typeface="Calibri"/>
            </a:endParaRPr>
          </a:p>
        </p:txBody>
      </p:sp>
      <p:sp>
        <p:nvSpPr>
          <p:cNvPr id="15" name="燕尾形 14"/>
          <p:cNvSpPr/>
          <p:nvPr userDrawn="1"/>
        </p:nvSpPr>
        <p:spPr>
          <a:xfrm>
            <a:off x="2457933" y="343835"/>
            <a:ext cx="161976" cy="432048"/>
          </a:xfrm>
          <a:prstGeom prst="chevron">
            <a:avLst/>
          </a:prstGeom>
          <a:solidFill>
            <a:schemeClr val="tx2"/>
          </a:solidFill>
          <a:ln w="9525">
            <a:noFill/>
            <a:round/>
            <a:headEnd/>
            <a:tailEnd/>
          </a:ln>
        </p:spPr>
        <p:txBody>
          <a:bodyPr vert="horz" wrap="square" lIns="68544" tIns="34272" rIns="68544" bIns="34272" numCol="1" anchor="t" anchorCtr="0" compatLnSpc="1">
            <a:prstTxWarp prst="textNoShape">
              <a:avLst/>
            </a:prstTxWarp>
          </a:bodyPr>
          <a:lstStyle/>
          <a:p>
            <a:pPr algn="l" fontAlgn="auto">
              <a:spcBef>
                <a:spcPts val="0"/>
              </a:spcBef>
              <a:spcAft>
                <a:spcPts val="0"/>
              </a:spcAft>
            </a:pPr>
            <a:endParaRPr lang="zh-CN" altLang="en-US" sz="1349" b="0">
              <a:solidFill>
                <a:prstClr val="black"/>
              </a:solidFill>
              <a:latin typeface="Calibri"/>
            </a:endParaRPr>
          </a:p>
        </p:txBody>
      </p:sp>
      <p:sp>
        <p:nvSpPr>
          <p:cNvPr id="16" name="燕尾形 15"/>
          <p:cNvSpPr/>
          <p:nvPr userDrawn="1"/>
        </p:nvSpPr>
        <p:spPr>
          <a:xfrm>
            <a:off x="2611528" y="343835"/>
            <a:ext cx="161976" cy="432048"/>
          </a:xfrm>
          <a:prstGeom prst="chevron">
            <a:avLst/>
          </a:prstGeom>
          <a:solidFill>
            <a:schemeClr val="tx2"/>
          </a:solidFill>
          <a:ln w="9525">
            <a:noFill/>
            <a:round/>
            <a:headEnd/>
            <a:tailEnd/>
          </a:ln>
        </p:spPr>
        <p:txBody>
          <a:bodyPr vert="horz" wrap="square" lIns="68544" tIns="34272" rIns="68544" bIns="34272" numCol="1" anchor="t" anchorCtr="0" compatLnSpc="1">
            <a:prstTxWarp prst="textNoShape">
              <a:avLst/>
            </a:prstTxWarp>
          </a:bodyPr>
          <a:lstStyle/>
          <a:p>
            <a:pPr algn="l" fontAlgn="auto">
              <a:spcBef>
                <a:spcPts val="0"/>
              </a:spcBef>
              <a:spcAft>
                <a:spcPts val="0"/>
              </a:spcAft>
            </a:pPr>
            <a:endParaRPr lang="zh-CN" altLang="en-US" sz="1349" b="0">
              <a:solidFill>
                <a:prstClr val="black"/>
              </a:solidFill>
              <a:latin typeface="Calibri"/>
            </a:endParaRPr>
          </a:p>
        </p:txBody>
      </p:sp>
      <p:sp>
        <p:nvSpPr>
          <p:cNvPr id="2" name="燕尾形 1"/>
          <p:cNvSpPr/>
          <p:nvPr userDrawn="1"/>
        </p:nvSpPr>
        <p:spPr>
          <a:xfrm>
            <a:off x="8888352" y="3537584"/>
            <a:ext cx="80979" cy="288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black"/>
              </a:solidFill>
            </a:endParaRPr>
          </a:p>
        </p:txBody>
      </p:sp>
      <p:sp>
        <p:nvSpPr>
          <p:cNvPr id="23" name="燕尾形 22"/>
          <p:cNvSpPr/>
          <p:nvPr userDrawn="1"/>
        </p:nvSpPr>
        <p:spPr>
          <a:xfrm>
            <a:off x="8972351" y="3537584"/>
            <a:ext cx="80979" cy="288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black"/>
              </a:solidFill>
            </a:endParaRPr>
          </a:p>
        </p:txBody>
      </p:sp>
      <p:sp>
        <p:nvSpPr>
          <p:cNvPr id="11" name="椭圆 4"/>
          <p:cNvSpPr/>
          <p:nvPr userDrawn="1"/>
        </p:nvSpPr>
        <p:spPr>
          <a:xfrm>
            <a:off x="1043608" y="2214000"/>
            <a:ext cx="2429368" cy="24300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349" b="0">
              <a:solidFill>
                <a:prstClr val="white"/>
              </a:solidFill>
              <a:latin typeface="Impact" pitchFamily="34" charset="0"/>
            </a:endParaRPr>
          </a:p>
        </p:txBody>
      </p:sp>
    </p:spTree>
    <p:extLst>
      <p:ext uri="{BB962C8B-B14F-4D97-AF65-F5344CB8AC3E}">
        <p14:creationId xmlns:p14="http://schemas.microsoft.com/office/powerpoint/2010/main" val="173550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8522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42420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3473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78791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48817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966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1863"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64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18488"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311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309321"/>
            <a:ext cx="9144000" cy="548680"/>
          </a:xfrm>
          <a:prstGeom prst="rect">
            <a:avLst/>
          </a:prstGeom>
          <a:solidFill>
            <a:srgbClr val="0070C0"/>
          </a:solidFill>
          <a:ln>
            <a:noFill/>
          </a:ln>
          <a:extLst/>
        </p:spPr>
        <p:txBody>
          <a:bodyPr wrap="none" anchor="ctr"/>
          <a:lstStyle/>
          <a:p>
            <a:pPr algn="l"/>
            <a:endParaRPr lang="en-US" b="0">
              <a:solidFill>
                <a:srgbClr val="000000"/>
              </a:solidFill>
            </a:endParaRPr>
          </a:p>
        </p:txBody>
      </p:sp>
      <p:pic>
        <p:nvPicPr>
          <p:cNvPr id="4" name="圖片 7" descr="00.jpg"/>
          <p:cNvPicPr>
            <a:picLocks noChangeAspect="1"/>
          </p:cNvPicPr>
          <p:nvPr userDrawn="1"/>
        </p:nvPicPr>
        <p:blipFill>
          <a:blip r:embed="rId2" cstate="print"/>
          <a:srcRect/>
          <a:stretch>
            <a:fillRect/>
          </a:stretch>
        </p:blipFill>
        <p:spPr bwMode="auto">
          <a:xfrm>
            <a:off x="0" y="0"/>
            <a:ext cx="9144000" cy="1673226"/>
          </a:xfrm>
          <a:prstGeom prst="rect">
            <a:avLst/>
          </a:prstGeom>
          <a:noFill/>
          <a:ln w="9525">
            <a:noFill/>
            <a:miter lim="800000"/>
            <a:headEnd/>
            <a:tailEnd/>
          </a:ln>
        </p:spPr>
      </p:pic>
      <p:sp>
        <p:nvSpPr>
          <p:cNvPr id="5" name="Rectangle 27"/>
          <p:cNvSpPr>
            <a:spLocks noChangeArrowheads="1"/>
          </p:cNvSpPr>
          <p:nvPr userDrawn="1"/>
        </p:nvSpPr>
        <p:spPr bwMode="auto">
          <a:xfrm>
            <a:off x="0" y="640281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dirty="0" smtClean="0">
                <a:solidFill>
                  <a:srgbClr val="FFFFFF"/>
                </a:solidFill>
              </a:rPr>
              <a:t>善盡審計職責　發揮監察功能</a:t>
            </a:r>
            <a:endParaRPr lang="en-GB" dirty="0">
              <a:solidFill>
                <a:srgbClr val="FFFFFF"/>
              </a:solidFill>
            </a:endParaRPr>
          </a:p>
        </p:txBody>
      </p:sp>
      <p:sp>
        <p:nvSpPr>
          <p:cNvPr id="9" name="椭圆 11"/>
          <p:cNvSpPr/>
          <p:nvPr userDrawn="1"/>
        </p:nvSpPr>
        <p:spPr>
          <a:xfrm>
            <a:off x="8564173" y="6392091"/>
            <a:ext cx="360000" cy="360000"/>
          </a:xfrm>
          <a:prstGeom prst="ellipse">
            <a:avLst/>
          </a:prstGeom>
          <a:solidFill>
            <a:schemeClr val="tx2">
              <a:lumMod val="85000"/>
              <a:lumOff val="15000"/>
              <a:alpha val="34902"/>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b="0" kern="0" dirty="0" smtClean="0">
              <a:solidFill>
                <a:prstClr val="white"/>
              </a:solidFill>
              <a:latin typeface="微软雅黑" pitchFamily="34" charset="-122"/>
              <a:ea typeface="微软雅黑" pitchFamily="34" charset="-122"/>
            </a:endParaRPr>
          </a:p>
        </p:txBody>
      </p:sp>
      <p:sp>
        <p:nvSpPr>
          <p:cNvPr id="10" name="TextBox 15"/>
          <p:cNvSpPr txBox="1"/>
          <p:nvPr userDrawn="1"/>
        </p:nvSpPr>
        <p:spPr>
          <a:xfrm>
            <a:off x="8418958" y="6402814"/>
            <a:ext cx="650430" cy="338554"/>
          </a:xfrm>
          <a:prstGeom prst="rect">
            <a:avLst/>
          </a:prstGeom>
          <a:noFill/>
        </p:spPr>
        <p:txBody>
          <a:bodyPr wrap="square" rtlCol="0">
            <a:spAutoFit/>
          </a:bodyPr>
          <a:lstStyle/>
          <a:p>
            <a:pPr algn="ctr" fontAlgn="auto">
              <a:spcBef>
                <a:spcPts val="0"/>
              </a:spcBef>
              <a:spcAft>
                <a:spcPts val="0"/>
              </a:spcAft>
            </a:pPr>
            <a:fld id="{2EEF1883-7A0E-4F66-9932-E581691AD397}" type="slidenum">
              <a:rPr lang="zh-CN" altLang="en-US" sz="1600" b="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pPr>
              <a:t>‹#›</a:t>
            </a:fld>
            <a:r>
              <a:rPr lang="zh-CN" altLang="en-US" sz="1600" b="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itle 1"/>
          <p:cNvSpPr>
            <a:spLocks noGrp="1"/>
          </p:cNvSpPr>
          <p:nvPr>
            <p:ph type="title"/>
          </p:nvPr>
        </p:nvSpPr>
        <p:spPr>
          <a:xfrm>
            <a:off x="0" y="596732"/>
            <a:ext cx="9144000" cy="1143000"/>
          </a:xfrm>
        </p:spPr>
        <p:txBody>
          <a:bodyPr>
            <a:scene3d>
              <a:camera prst="orthographicFront"/>
              <a:lightRig rig="threePt" dir="t"/>
            </a:scene3d>
            <a:sp3d extrusionH="57150">
              <a:bevelT w="38100" h="38100"/>
            </a:sp3d>
          </a:bodyPr>
          <a:lstStyle>
            <a:lvl1pPr algn="ctr">
              <a:defRPr sz="36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en-US" dirty="0"/>
              <a:t>Click to edit Master title style</a:t>
            </a:r>
          </a:p>
        </p:txBody>
      </p:sp>
    </p:spTree>
    <p:extLst>
      <p:ext uri="{BB962C8B-B14F-4D97-AF65-F5344CB8AC3E}">
        <p14:creationId xmlns:p14="http://schemas.microsoft.com/office/powerpoint/2010/main" val="2968998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309321"/>
            <a:ext cx="9144000" cy="548680"/>
          </a:xfrm>
          <a:prstGeom prst="rect">
            <a:avLst/>
          </a:prstGeom>
          <a:solidFill>
            <a:srgbClr val="0070C0"/>
          </a:solidFill>
          <a:ln>
            <a:noFill/>
          </a:ln>
          <a:extLst/>
        </p:spPr>
        <p:txBody>
          <a:bodyPr wrap="none" anchor="ctr"/>
          <a:lstStyle/>
          <a:p>
            <a:pPr algn="l"/>
            <a:endParaRPr lang="en-US" b="0">
              <a:solidFill>
                <a:srgbClr val="000000"/>
              </a:solidFill>
            </a:endParaRPr>
          </a:p>
        </p:txBody>
      </p:sp>
      <p:pic>
        <p:nvPicPr>
          <p:cNvPr id="4" name="圖片 7" descr="00.jpg"/>
          <p:cNvPicPr>
            <a:picLocks noChangeAspect="1"/>
          </p:cNvPicPr>
          <p:nvPr userDrawn="1"/>
        </p:nvPicPr>
        <p:blipFill>
          <a:blip r:embed="rId2" cstate="print"/>
          <a:srcRect/>
          <a:stretch>
            <a:fillRect/>
          </a:stretch>
        </p:blipFill>
        <p:spPr bwMode="auto">
          <a:xfrm>
            <a:off x="0" y="0"/>
            <a:ext cx="9144000" cy="1673226"/>
          </a:xfrm>
          <a:prstGeom prst="rect">
            <a:avLst/>
          </a:prstGeom>
          <a:noFill/>
          <a:ln w="9525">
            <a:noFill/>
            <a:miter lim="800000"/>
            <a:headEnd/>
            <a:tailEnd/>
          </a:ln>
        </p:spPr>
      </p:pic>
      <p:sp>
        <p:nvSpPr>
          <p:cNvPr id="5" name="Rectangle 27"/>
          <p:cNvSpPr>
            <a:spLocks noChangeArrowheads="1"/>
          </p:cNvSpPr>
          <p:nvPr userDrawn="1"/>
        </p:nvSpPr>
        <p:spPr bwMode="auto">
          <a:xfrm>
            <a:off x="0" y="640281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dirty="0" smtClean="0">
                <a:solidFill>
                  <a:srgbClr val="FFFFFF"/>
                </a:solidFill>
              </a:rPr>
              <a:t>善盡審計職責　發揮監察功能</a:t>
            </a:r>
            <a:endParaRPr lang="en-GB" dirty="0">
              <a:solidFill>
                <a:srgbClr val="FFFFFF"/>
              </a:solidFill>
            </a:endParaRPr>
          </a:p>
        </p:txBody>
      </p:sp>
      <p:sp>
        <p:nvSpPr>
          <p:cNvPr id="9" name="椭圆 11"/>
          <p:cNvSpPr/>
          <p:nvPr userDrawn="1"/>
        </p:nvSpPr>
        <p:spPr>
          <a:xfrm>
            <a:off x="8564173" y="6392091"/>
            <a:ext cx="360000" cy="360000"/>
          </a:xfrm>
          <a:prstGeom prst="ellipse">
            <a:avLst/>
          </a:prstGeom>
          <a:solidFill>
            <a:schemeClr val="tx2">
              <a:lumMod val="85000"/>
              <a:lumOff val="15000"/>
              <a:alpha val="34902"/>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b="0" kern="0" dirty="0" smtClean="0">
              <a:solidFill>
                <a:prstClr val="white"/>
              </a:solidFill>
              <a:latin typeface="微软雅黑" pitchFamily="34" charset="-122"/>
              <a:ea typeface="微软雅黑" pitchFamily="34" charset="-122"/>
            </a:endParaRPr>
          </a:p>
        </p:txBody>
      </p:sp>
      <p:sp>
        <p:nvSpPr>
          <p:cNvPr id="10" name="TextBox 15"/>
          <p:cNvSpPr txBox="1"/>
          <p:nvPr userDrawn="1"/>
        </p:nvSpPr>
        <p:spPr>
          <a:xfrm>
            <a:off x="8418958" y="6402814"/>
            <a:ext cx="650430" cy="338554"/>
          </a:xfrm>
          <a:prstGeom prst="rect">
            <a:avLst/>
          </a:prstGeom>
          <a:noFill/>
        </p:spPr>
        <p:txBody>
          <a:bodyPr wrap="square" rtlCol="0">
            <a:spAutoFit/>
          </a:bodyPr>
          <a:lstStyle/>
          <a:p>
            <a:pPr algn="ctr" fontAlgn="auto">
              <a:spcBef>
                <a:spcPts val="0"/>
              </a:spcBef>
              <a:spcAft>
                <a:spcPts val="0"/>
              </a:spcAft>
            </a:pPr>
            <a:fld id="{2EEF1883-7A0E-4F66-9932-E581691AD397}" type="slidenum">
              <a:rPr lang="zh-CN" altLang="en-US" sz="1600" b="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pPr>
              <a:t>‹#›</a:t>
            </a:fld>
            <a:r>
              <a:rPr lang="zh-CN" altLang="en-US" sz="1600" b="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itle 1"/>
          <p:cNvSpPr>
            <a:spLocks noGrp="1"/>
          </p:cNvSpPr>
          <p:nvPr>
            <p:ph type="title"/>
          </p:nvPr>
        </p:nvSpPr>
        <p:spPr>
          <a:xfrm>
            <a:off x="0" y="596732"/>
            <a:ext cx="9144000" cy="1143000"/>
          </a:xfrm>
        </p:spPr>
        <p:txBody>
          <a:bodyPr>
            <a:scene3d>
              <a:camera prst="orthographicFront"/>
              <a:lightRig rig="threePt" dir="t"/>
            </a:scene3d>
            <a:sp3d extrusionH="57150">
              <a:bevelT w="38100" h="38100"/>
            </a:sp3d>
          </a:bodyPr>
          <a:lstStyle>
            <a:lvl1pPr algn="ctr">
              <a:defRPr sz="36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en-US" dirty="0"/>
              <a:t>Click to edit Master title style</a:t>
            </a:r>
          </a:p>
        </p:txBody>
      </p:sp>
    </p:spTree>
    <p:extLst>
      <p:ext uri="{BB962C8B-B14F-4D97-AF65-F5344CB8AC3E}">
        <p14:creationId xmlns:p14="http://schemas.microsoft.com/office/powerpoint/2010/main" val="2911055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309321"/>
            <a:ext cx="9144000" cy="548680"/>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9" name="椭圆 11"/>
          <p:cNvSpPr/>
          <p:nvPr userDrawn="1"/>
        </p:nvSpPr>
        <p:spPr>
          <a:xfrm>
            <a:off x="8564173" y="6392091"/>
            <a:ext cx="360000" cy="360000"/>
          </a:xfrm>
          <a:prstGeom prst="ellipse">
            <a:avLst/>
          </a:prstGeom>
          <a:solidFill>
            <a:schemeClr val="tx2">
              <a:lumMod val="85000"/>
              <a:lumOff val="15000"/>
              <a:alpha val="34902"/>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b="0" kern="0" dirty="0" smtClean="0">
              <a:solidFill>
                <a:prstClr val="white"/>
              </a:solidFill>
              <a:latin typeface="微软雅黑" pitchFamily="34" charset="-122"/>
              <a:ea typeface="微软雅黑" pitchFamily="34" charset="-122"/>
            </a:endParaRPr>
          </a:p>
        </p:txBody>
      </p:sp>
      <p:sp>
        <p:nvSpPr>
          <p:cNvPr id="10" name="TextBox 15"/>
          <p:cNvSpPr txBox="1"/>
          <p:nvPr userDrawn="1"/>
        </p:nvSpPr>
        <p:spPr>
          <a:xfrm>
            <a:off x="8418958" y="6402814"/>
            <a:ext cx="650430" cy="338554"/>
          </a:xfrm>
          <a:prstGeom prst="rect">
            <a:avLst/>
          </a:prstGeom>
          <a:noFill/>
        </p:spPr>
        <p:txBody>
          <a:bodyPr wrap="square" rtlCol="0">
            <a:spAutoFit/>
          </a:bodyPr>
          <a:lstStyle/>
          <a:p>
            <a:pPr algn="ctr" fontAlgn="auto">
              <a:spcBef>
                <a:spcPts val="0"/>
              </a:spcBef>
              <a:spcAft>
                <a:spcPts val="0"/>
              </a:spcAft>
            </a:pPr>
            <a:fld id="{2EEF1883-7A0E-4F66-9932-E581691AD397}" type="slidenum">
              <a:rPr lang="zh-CN" altLang="en-US" sz="1600" b="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pPr>
              <a:t>‹#›</a:t>
            </a:fld>
            <a:r>
              <a:rPr lang="zh-CN" altLang="en-US" sz="1600" b="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圖片 7" descr="00.jpg"/>
          <p:cNvPicPr>
            <a:picLocks noChangeAspect="1"/>
          </p:cNvPicPr>
          <p:nvPr userDrawn="1"/>
        </p:nvPicPr>
        <p:blipFill>
          <a:blip r:embed="rId2" cstate="print"/>
          <a:srcRect/>
          <a:stretch>
            <a:fillRect/>
          </a:stretch>
        </p:blipFill>
        <p:spPr bwMode="auto">
          <a:xfrm>
            <a:off x="0" y="0"/>
            <a:ext cx="9144000" cy="1673226"/>
          </a:xfrm>
          <a:prstGeom prst="rect">
            <a:avLst/>
          </a:prstGeom>
          <a:noFill/>
          <a:ln w="9525">
            <a:noFill/>
            <a:miter lim="800000"/>
            <a:headEnd/>
            <a:tailEnd/>
          </a:ln>
        </p:spPr>
      </p:pic>
      <p:sp>
        <p:nvSpPr>
          <p:cNvPr id="2" name="Title 1"/>
          <p:cNvSpPr>
            <a:spLocks noGrp="1"/>
          </p:cNvSpPr>
          <p:nvPr>
            <p:ph type="title"/>
          </p:nvPr>
        </p:nvSpPr>
        <p:spPr>
          <a:xfrm>
            <a:off x="0" y="596732"/>
            <a:ext cx="9144000" cy="1143000"/>
          </a:xfrm>
        </p:spPr>
        <p:txBody>
          <a:bodyPr>
            <a:scene3d>
              <a:camera prst="orthographicFront"/>
              <a:lightRig rig="threePt" dir="t"/>
            </a:scene3d>
            <a:sp3d extrusionH="57150">
              <a:bevelT w="38100" h="38100"/>
            </a:sp3d>
          </a:bodyPr>
          <a:lstStyle>
            <a:lvl1pPr algn="ctr">
              <a:defRPr sz="36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en-US" dirty="0"/>
              <a:t>Click to edit Master title style</a:t>
            </a:r>
          </a:p>
        </p:txBody>
      </p:sp>
      <p:sp>
        <p:nvSpPr>
          <p:cNvPr id="6" name="文字方塊 5"/>
          <p:cNvSpPr txBox="1">
            <a:spLocks noChangeArrowheads="1"/>
          </p:cNvSpPr>
          <p:nvPr userDrawn="1"/>
        </p:nvSpPr>
        <p:spPr bwMode="auto">
          <a:xfrm>
            <a:off x="0" y="6403066"/>
            <a:ext cx="9144000" cy="400110"/>
          </a:xfrm>
          <a:prstGeom prst="rect">
            <a:avLst/>
          </a:prstGeom>
          <a:noFill/>
          <a:ln w="9525">
            <a:noFill/>
            <a:miter lim="800000"/>
            <a:headEnd/>
            <a:tailEnd/>
          </a:ln>
        </p:spPr>
        <p:txBody>
          <a:bodyPr wrap="square">
            <a:spAutoFit/>
          </a:bodyPr>
          <a:lstStyle/>
          <a:p>
            <a:pPr algn="ctr">
              <a:defRPr/>
            </a:pPr>
            <a:r>
              <a:rPr lang="zh-TW" altLang="en-US" sz="2000" dirty="0">
                <a:solidFill>
                  <a:srgbClr val="FF0000"/>
                </a:solidFill>
                <a:latin typeface="微軟正黑體" panose="020B0604030504040204" pitchFamily="34" charset="-120"/>
                <a:ea typeface="微軟正黑體" panose="020B0604030504040204" pitchFamily="34" charset="-120"/>
              </a:rPr>
              <a:t>獨立</a:t>
            </a:r>
            <a:r>
              <a:rPr lang="zh-TW" altLang="en-US" sz="2000" dirty="0">
                <a:solidFill>
                  <a:srgbClr val="000000"/>
                </a:solidFill>
                <a:latin typeface="微軟正黑體" panose="020B0604030504040204" pitchFamily="34" charset="-120"/>
                <a:ea typeface="微軟正黑體" panose="020B0604030504040204" pitchFamily="34" charset="-120"/>
              </a:rPr>
              <a:t>　　</a:t>
            </a:r>
            <a:r>
              <a:rPr lang="zh-TW" altLang="en-US" sz="2000" dirty="0">
                <a:solidFill>
                  <a:srgbClr val="FFC000"/>
                </a:solidFill>
                <a:latin typeface="微軟正黑體" panose="020B0604030504040204" pitchFamily="34" charset="-120"/>
                <a:ea typeface="微軟正黑體" panose="020B0604030504040204" pitchFamily="34" charset="-120"/>
              </a:rPr>
              <a:t>廉正　　</a:t>
            </a:r>
            <a:r>
              <a:rPr lang="zh-TW" altLang="en-US" sz="2000" dirty="0">
                <a:solidFill>
                  <a:srgbClr val="99FF99"/>
                </a:solidFill>
                <a:latin typeface="微軟正黑體" panose="020B0604030504040204" pitchFamily="34" charset="-120"/>
                <a:ea typeface="微軟正黑體" panose="020B0604030504040204" pitchFamily="34" charset="-120"/>
              </a:rPr>
              <a:t>專業</a:t>
            </a:r>
            <a:r>
              <a:rPr lang="zh-TW" altLang="en-US" sz="2000" dirty="0">
                <a:solidFill>
                  <a:srgbClr val="00B050"/>
                </a:solidFill>
                <a:latin typeface="微軟正黑體" panose="020B0604030504040204" pitchFamily="34" charset="-120"/>
                <a:ea typeface="微軟正黑體" panose="020B0604030504040204" pitchFamily="34" charset="-120"/>
              </a:rPr>
              <a:t>　　</a:t>
            </a:r>
            <a:r>
              <a:rPr lang="zh-TW" altLang="en-US" sz="2000" dirty="0">
                <a:solidFill>
                  <a:srgbClr val="66FFFF"/>
                </a:solidFill>
                <a:latin typeface="微軟正黑體" panose="020B0604030504040204" pitchFamily="34" charset="-120"/>
                <a:ea typeface="微軟正黑體" panose="020B0604030504040204" pitchFamily="34" charset="-120"/>
              </a:rPr>
              <a:t>創新　　</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328944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181124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309321"/>
            <a:ext cx="9144000" cy="548680"/>
          </a:xfrm>
          <a:prstGeom prst="rect">
            <a:avLst/>
          </a:prstGeom>
          <a:solidFill>
            <a:srgbClr val="0070C0"/>
          </a:solidFill>
          <a:ln>
            <a:noFill/>
          </a:ln>
          <a:extLst/>
        </p:spPr>
        <p:txBody>
          <a:bodyPr wrap="none" anchor="ctr"/>
          <a:lstStyle/>
          <a:p>
            <a:pPr algn="l"/>
            <a:endParaRPr lang="en-US" b="0">
              <a:solidFill>
                <a:srgbClr val="000000"/>
              </a:solidFill>
            </a:endParaRPr>
          </a:p>
        </p:txBody>
      </p:sp>
      <p:pic>
        <p:nvPicPr>
          <p:cNvPr id="4" name="圖片 7" descr="00.jpg"/>
          <p:cNvPicPr>
            <a:picLocks noChangeAspect="1"/>
          </p:cNvPicPr>
          <p:nvPr userDrawn="1"/>
        </p:nvPicPr>
        <p:blipFill>
          <a:blip r:embed="rId2" cstate="print"/>
          <a:srcRect/>
          <a:stretch>
            <a:fillRect/>
          </a:stretch>
        </p:blipFill>
        <p:spPr bwMode="auto">
          <a:xfrm>
            <a:off x="0" y="0"/>
            <a:ext cx="9144000" cy="1673226"/>
          </a:xfrm>
          <a:prstGeom prst="rect">
            <a:avLst/>
          </a:prstGeom>
          <a:noFill/>
          <a:ln w="9525">
            <a:noFill/>
            <a:miter lim="800000"/>
            <a:headEnd/>
            <a:tailEnd/>
          </a:ln>
        </p:spPr>
      </p:pic>
      <p:sp>
        <p:nvSpPr>
          <p:cNvPr id="5" name="Rectangle 27"/>
          <p:cNvSpPr>
            <a:spLocks noChangeArrowheads="1"/>
          </p:cNvSpPr>
          <p:nvPr userDrawn="1"/>
        </p:nvSpPr>
        <p:spPr bwMode="auto">
          <a:xfrm>
            <a:off x="0" y="6402814"/>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dirty="0" smtClean="0">
                <a:solidFill>
                  <a:srgbClr val="FFFFFF"/>
                </a:solidFill>
              </a:rPr>
              <a:t>善盡審計職責　發揮監察功能</a:t>
            </a:r>
            <a:endParaRPr lang="en-GB" dirty="0">
              <a:solidFill>
                <a:srgbClr val="FFFFFF"/>
              </a:solidFill>
            </a:endParaRPr>
          </a:p>
        </p:txBody>
      </p:sp>
      <p:sp>
        <p:nvSpPr>
          <p:cNvPr id="9" name="椭圆 11"/>
          <p:cNvSpPr/>
          <p:nvPr userDrawn="1"/>
        </p:nvSpPr>
        <p:spPr>
          <a:xfrm>
            <a:off x="8564173" y="6392091"/>
            <a:ext cx="360000" cy="360000"/>
          </a:xfrm>
          <a:prstGeom prst="ellipse">
            <a:avLst/>
          </a:prstGeom>
          <a:solidFill>
            <a:schemeClr val="tx2">
              <a:lumMod val="85000"/>
              <a:lumOff val="15000"/>
              <a:alpha val="34902"/>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b="0" kern="0" dirty="0" smtClean="0">
              <a:solidFill>
                <a:prstClr val="white"/>
              </a:solidFill>
              <a:latin typeface="微软雅黑" pitchFamily="34" charset="-122"/>
              <a:ea typeface="微软雅黑" pitchFamily="34" charset="-122"/>
            </a:endParaRPr>
          </a:p>
        </p:txBody>
      </p:sp>
      <p:sp>
        <p:nvSpPr>
          <p:cNvPr id="10" name="TextBox 15"/>
          <p:cNvSpPr txBox="1"/>
          <p:nvPr userDrawn="1"/>
        </p:nvSpPr>
        <p:spPr>
          <a:xfrm>
            <a:off x="8418958" y="6402814"/>
            <a:ext cx="650430" cy="338554"/>
          </a:xfrm>
          <a:prstGeom prst="rect">
            <a:avLst/>
          </a:prstGeom>
          <a:noFill/>
        </p:spPr>
        <p:txBody>
          <a:bodyPr wrap="square" rtlCol="0">
            <a:spAutoFit/>
          </a:bodyPr>
          <a:lstStyle/>
          <a:p>
            <a:pPr algn="ctr" fontAlgn="auto">
              <a:spcBef>
                <a:spcPts val="0"/>
              </a:spcBef>
              <a:spcAft>
                <a:spcPts val="0"/>
              </a:spcAft>
            </a:pPr>
            <a:fld id="{2EEF1883-7A0E-4F66-9932-E581691AD397}" type="slidenum">
              <a:rPr lang="zh-CN" altLang="en-US" sz="1600" b="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pPr>
              <a:t>‹#›</a:t>
            </a:fld>
            <a:r>
              <a:rPr lang="zh-CN" altLang="en-US" sz="1600" b="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itle 1"/>
          <p:cNvSpPr>
            <a:spLocks noGrp="1"/>
          </p:cNvSpPr>
          <p:nvPr>
            <p:ph type="title"/>
          </p:nvPr>
        </p:nvSpPr>
        <p:spPr>
          <a:xfrm>
            <a:off x="0" y="596732"/>
            <a:ext cx="9144000" cy="1143000"/>
          </a:xfrm>
        </p:spPr>
        <p:txBody>
          <a:bodyPr>
            <a:scene3d>
              <a:camera prst="orthographicFront"/>
              <a:lightRig rig="threePt" dir="t"/>
            </a:scene3d>
            <a:sp3d extrusionH="57150">
              <a:bevelT w="38100" h="38100"/>
            </a:sp3d>
          </a:bodyPr>
          <a:lstStyle>
            <a:lvl1pPr algn="ctr">
              <a:defRPr sz="360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defRPr>
            </a:lvl1pPr>
          </a:lstStyle>
          <a:p>
            <a:r>
              <a:rPr lang="en-US" dirty="0"/>
              <a:t>Click to edit Master title style</a:t>
            </a:r>
          </a:p>
        </p:txBody>
      </p:sp>
    </p:spTree>
    <p:extLst>
      <p:ext uri="{BB962C8B-B14F-4D97-AF65-F5344CB8AC3E}">
        <p14:creationId xmlns:p14="http://schemas.microsoft.com/office/powerpoint/2010/main" val="242386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309321"/>
            <a:ext cx="9144000" cy="548680"/>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9" name="椭圆 11"/>
          <p:cNvSpPr/>
          <p:nvPr userDrawn="1"/>
        </p:nvSpPr>
        <p:spPr>
          <a:xfrm>
            <a:off x="8564173" y="6392091"/>
            <a:ext cx="360000" cy="360000"/>
          </a:xfrm>
          <a:prstGeom prst="ellipse">
            <a:avLst/>
          </a:prstGeom>
          <a:solidFill>
            <a:schemeClr val="tx2">
              <a:lumMod val="85000"/>
              <a:lumOff val="15000"/>
              <a:alpha val="34902"/>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b="0" kern="0" dirty="0" smtClean="0">
              <a:solidFill>
                <a:prstClr val="white"/>
              </a:solidFill>
              <a:latin typeface="微软雅黑" pitchFamily="34" charset="-122"/>
              <a:ea typeface="微软雅黑" pitchFamily="34" charset="-122"/>
            </a:endParaRPr>
          </a:p>
        </p:txBody>
      </p:sp>
      <p:sp>
        <p:nvSpPr>
          <p:cNvPr id="10" name="TextBox 15"/>
          <p:cNvSpPr txBox="1"/>
          <p:nvPr userDrawn="1"/>
        </p:nvSpPr>
        <p:spPr>
          <a:xfrm>
            <a:off x="8418958" y="6402814"/>
            <a:ext cx="650430" cy="338554"/>
          </a:xfrm>
          <a:prstGeom prst="rect">
            <a:avLst/>
          </a:prstGeom>
          <a:noFill/>
        </p:spPr>
        <p:txBody>
          <a:bodyPr wrap="square" rtlCol="0">
            <a:spAutoFit/>
          </a:bodyPr>
          <a:lstStyle/>
          <a:p>
            <a:pPr algn="ctr" fontAlgn="auto">
              <a:spcBef>
                <a:spcPts val="0"/>
              </a:spcBef>
              <a:spcAft>
                <a:spcPts val="0"/>
              </a:spcAft>
            </a:pPr>
            <a:fld id="{2EEF1883-7A0E-4F66-9932-E581691AD397}" type="slidenum">
              <a:rPr lang="zh-CN" altLang="en-US" sz="1600" b="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fontAlgn="auto">
                <a:spcBef>
                  <a:spcPts val="0"/>
                </a:spcBef>
                <a:spcAft>
                  <a:spcPts val="0"/>
                </a:spcAft>
              </a:pPr>
              <a:t>‹#›</a:t>
            </a:fld>
            <a:r>
              <a:rPr lang="zh-CN" altLang="en-US" sz="1600" b="0"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圖片 7" descr="00.jpg"/>
          <p:cNvPicPr>
            <a:picLocks noChangeAspect="1"/>
          </p:cNvPicPr>
          <p:nvPr userDrawn="1"/>
        </p:nvPicPr>
        <p:blipFill>
          <a:blip r:embed="rId2" cstate="print"/>
          <a:srcRect/>
          <a:stretch>
            <a:fillRect/>
          </a:stretch>
        </p:blipFill>
        <p:spPr bwMode="auto">
          <a:xfrm>
            <a:off x="0" y="0"/>
            <a:ext cx="9144000" cy="1673226"/>
          </a:xfrm>
          <a:prstGeom prst="rect">
            <a:avLst/>
          </a:prstGeom>
          <a:noFill/>
          <a:ln w="9525">
            <a:noFill/>
            <a:miter lim="800000"/>
            <a:headEnd/>
            <a:tailEnd/>
          </a:ln>
        </p:spPr>
      </p:pic>
      <p:sp>
        <p:nvSpPr>
          <p:cNvPr id="2" name="Title 1"/>
          <p:cNvSpPr>
            <a:spLocks noGrp="1"/>
          </p:cNvSpPr>
          <p:nvPr>
            <p:ph type="title"/>
          </p:nvPr>
        </p:nvSpPr>
        <p:spPr>
          <a:xfrm>
            <a:off x="0" y="596732"/>
            <a:ext cx="9144000" cy="1143000"/>
          </a:xfrm>
        </p:spPr>
        <p:txBody>
          <a:bodyPr>
            <a:scene3d>
              <a:camera prst="orthographicFront"/>
              <a:lightRig rig="threePt" dir="t"/>
            </a:scene3d>
            <a:sp3d extrusionH="57150">
              <a:bevelT w="38100" h="38100"/>
            </a:sp3d>
          </a:bodyPr>
          <a:lstStyle>
            <a:lvl1pPr algn="ctr">
              <a:defRPr sz="360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defRPr>
            </a:lvl1pPr>
          </a:lstStyle>
          <a:p>
            <a:r>
              <a:rPr lang="en-US" dirty="0"/>
              <a:t>Click to edit Master title style</a:t>
            </a:r>
          </a:p>
        </p:txBody>
      </p:sp>
      <p:sp>
        <p:nvSpPr>
          <p:cNvPr id="6" name="文字方塊 5"/>
          <p:cNvSpPr txBox="1">
            <a:spLocks noChangeArrowheads="1"/>
          </p:cNvSpPr>
          <p:nvPr userDrawn="1"/>
        </p:nvSpPr>
        <p:spPr bwMode="auto">
          <a:xfrm>
            <a:off x="0" y="6403066"/>
            <a:ext cx="9144000" cy="400110"/>
          </a:xfrm>
          <a:prstGeom prst="rect">
            <a:avLst/>
          </a:prstGeom>
          <a:noFill/>
          <a:ln w="9525">
            <a:noFill/>
            <a:miter lim="800000"/>
            <a:headEnd/>
            <a:tailEnd/>
          </a:ln>
        </p:spPr>
        <p:txBody>
          <a:bodyPr wrap="square">
            <a:spAutoFit/>
          </a:bodyPr>
          <a:lstStyle/>
          <a:p>
            <a:pPr algn="ctr">
              <a:defRPr/>
            </a:pPr>
            <a:r>
              <a:rPr lang="zh-TW" altLang="en-US" sz="2000" dirty="0">
                <a:solidFill>
                  <a:srgbClr val="FF0000"/>
                </a:solidFill>
                <a:latin typeface="微軟正黑體" panose="020B0604030504040204" pitchFamily="34" charset="-120"/>
                <a:ea typeface="微軟正黑體" panose="020B0604030504040204" pitchFamily="34" charset="-120"/>
              </a:rPr>
              <a:t>獨立</a:t>
            </a:r>
            <a:r>
              <a:rPr lang="zh-TW" altLang="en-US" sz="2000" dirty="0">
                <a:solidFill>
                  <a:srgbClr val="000000"/>
                </a:solidFill>
                <a:latin typeface="微軟正黑體" panose="020B0604030504040204" pitchFamily="34" charset="-120"/>
                <a:ea typeface="微軟正黑體" panose="020B0604030504040204" pitchFamily="34" charset="-120"/>
              </a:rPr>
              <a:t>　　</a:t>
            </a:r>
            <a:r>
              <a:rPr lang="zh-TW" altLang="en-US" sz="2000" dirty="0">
                <a:solidFill>
                  <a:srgbClr val="FFC000"/>
                </a:solidFill>
                <a:latin typeface="微軟正黑體" panose="020B0604030504040204" pitchFamily="34" charset="-120"/>
                <a:ea typeface="微軟正黑體" panose="020B0604030504040204" pitchFamily="34" charset="-120"/>
              </a:rPr>
              <a:t>廉正　　</a:t>
            </a:r>
            <a:r>
              <a:rPr lang="zh-TW" altLang="en-US" sz="2000" dirty="0">
                <a:solidFill>
                  <a:srgbClr val="99FF99"/>
                </a:solidFill>
                <a:latin typeface="微軟正黑體" panose="020B0604030504040204" pitchFamily="34" charset="-120"/>
                <a:ea typeface="微軟正黑體" panose="020B0604030504040204" pitchFamily="34" charset="-120"/>
              </a:rPr>
              <a:t>專業</a:t>
            </a:r>
            <a:r>
              <a:rPr lang="zh-TW" altLang="en-US" sz="2000" dirty="0">
                <a:solidFill>
                  <a:srgbClr val="00B050"/>
                </a:solidFill>
                <a:latin typeface="微軟正黑體" panose="020B0604030504040204" pitchFamily="34" charset="-120"/>
                <a:ea typeface="微軟正黑體" panose="020B0604030504040204" pitchFamily="34" charset="-120"/>
              </a:rPr>
              <a:t>　　</a:t>
            </a:r>
            <a:r>
              <a:rPr lang="zh-TW" altLang="en-US" sz="2000" dirty="0">
                <a:solidFill>
                  <a:srgbClr val="66FFFF"/>
                </a:solidFill>
                <a:latin typeface="微軟正黑體" panose="020B0604030504040204" pitchFamily="34" charset="-120"/>
                <a:ea typeface="微軟正黑體" panose="020B0604030504040204" pitchFamily="34" charset="-120"/>
              </a:rPr>
              <a:t>創新　　</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27132396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9334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484313"/>
            <a:ext cx="402748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4313"/>
            <a:ext cx="4027488"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045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96" name="Rectangle 72"/>
          <p:cNvSpPr>
            <a:spLocks noChangeArrowheads="1"/>
          </p:cNvSpPr>
          <p:nvPr/>
        </p:nvSpPr>
        <p:spPr bwMode="gray">
          <a:xfrm>
            <a:off x="0" y="685800"/>
            <a:ext cx="9144000" cy="533400"/>
          </a:xfrm>
          <a:prstGeom prst="rect">
            <a:avLst/>
          </a:prstGeom>
          <a:gradFill rotWithShape="1">
            <a:gsLst>
              <a:gs pos="0">
                <a:schemeClr val="tx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
        <p:nvSpPr>
          <p:cNvPr id="1026" name="Rectangle 2"/>
          <p:cNvSpPr>
            <a:spLocks noGrp="1" noChangeArrowheads="1"/>
          </p:cNvSpPr>
          <p:nvPr>
            <p:ph type="title"/>
          </p:nvPr>
        </p:nvSpPr>
        <p:spPr bwMode="gray">
          <a:xfrm>
            <a:off x="1066800" y="666750"/>
            <a:ext cx="72390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gray">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029" name="Rectangle 5"/>
          <p:cNvSpPr>
            <a:spLocks noGrp="1" noChangeArrowheads="1"/>
          </p:cNvSpPr>
          <p:nvPr>
            <p:ph type="ftr" sz="quarter" idx="3"/>
          </p:nvPr>
        </p:nvSpPr>
        <p:spPr bwMode="gray">
          <a:xfrm>
            <a:off x="6477000" y="228600"/>
            <a:ext cx="220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ea typeface="新細明體" charset="-120"/>
              </a:defRPr>
            </a:lvl1pPr>
          </a:lstStyle>
          <a:p>
            <a:endParaRPr lang="en-US" altLang="zh-TW" dirty="0">
              <a:solidFill>
                <a:srgbClr val="000000"/>
              </a:solidFill>
            </a:endParaRPr>
          </a:p>
        </p:txBody>
      </p:sp>
      <p:sp>
        <p:nvSpPr>
          <p:cNvPr id="1097" name="Rectangle 73"/>
          <p:cNvSpPr>
            <a:spLocks noChangeArrowheads="1"/>
          </p:cNvSpPr>
          <p:nvPr/>
        </p:nvSpPr>
        <p:spPr bwMode="auto">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zh-TW" sz="1000" b="0">
              <a:solidFill>
                <a:srgbClr val="FFFFFF"/>
              </a:solidFill>
              <a:ea typeface="新細明體" charset="-120"/>
            </a:endParaRPr>
          </a:p>
        </p:txBody>
      </p:sp>
      <p:sp>
        <p:nvSpPr>
          <p:cNvPr id="1099" name="Rectangle 75"/>
          <p:cNvSpPr>
            <a:spLocks noGrp="1" noChangeArrowheads="1"/>
          </p:cNvSpPr>
          <p:nvPr>
            <p:ph type="sldNum" sz="quarter" idx="4"/>
          </p:nvPr>
        </p:nvSpPr>
        <p:spPr bwMode="gray">
          <a:xfrm>
            <a:off x="7543800" y="647700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ea typeface="新細明體" charset="-120"/>
              </a:defRPr>
            </a:lvl1pPr>
          </a:lstStyle>
          <a:p>
            <a:fld id="{175E447C-43D5-4EB2-8D86-2200E5E97F8A}" type="slidenum">
              <a:rPr lang="en-US" altLang="zh-TW">
                <a:solidFill>
                  <a:srgbClr val="000000"/>
                </a:solidFill>
              </a:rPr>
              <a:pPr/>
              <a:t>‹#›</a:t>
            </a:fld>
            <a:endParaRPr lang="en-US" altLang="zh-TW">
              <a:solidFill>
                <a:srgbClr val="000000"/>
              </a:solidFill>
            </a:endParaRPr>
          </a:p>
        </p:txBody>
      </p:sp>
      <p:pic>
        <p:nvPicPr>
          <p:cNvPr id="1100" name="Picture 76"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23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63397"/>
      </p:ext>
    </p:extLst>
  </p:cSld>
  <p:clrMap bg1="lt1" tx1="dk1" bg2="lt2" tx2="dk2" accent1="accent1" accent2="accent2" accent3="accent3" accent4="accent4" accent5="accent5" accent6="accent6" hlink="hlink" folHlink="folHlink"/>
  <p:sldLayoutIdLst>
    <p:sldLayoutId id="2147483674" r:id="rId1"/>
    <p:sldLayoutId id="2147483710"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b="0">
              <a:solidFill>
                <a:srgbClr val="000000"/>
              </a:solidFill>
            </a:endParaRPr>
          </a:p>
        </p:txBody>
      </p:sp>
      <p:sp>
        <p:nvSpPr>
          <p:cNvPr id="1027" name="Rectangle 2"/>
          <p:cNvSpPr>
            <a:spLocks noGrp="1" noChangeArrowheads="1"/>
          </p:cNvSpPr>
          <p:nvPr>
            <p:ph type="title"/>
          </p:nvPr>
        </p:nvSpPr>
        <p:spPr bwMode="auto">
          <a:xfrm>
            <a:off x="457200" y="2746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68313" y="1484313"/>
            <a:ext cx="82073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69675681"/>
      </p:ext>
    </p:extLst>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478"/>
          </a:solidFill>
          <a:latin typeface="+mj-lt"/>
          <a:ea typeface="+mj-ea"/>
          <a:cs typeface="+mj-cs"/>
        </a:defRPr>
      </a:lvl1pPr>
      <a:lvl2pPr algn="l" rtl="0" eaLnBrk="0" fontAlgn="base" hangingPunct="0">
        <a:spcBef>
          <a:spcPct val="0"/>
        </a:spcBef>
        <a:spcAft>
          <a:spcPct val="0"/>
        </a:spcAft>
        <a:defRPr sz="3200" b="1">
          <a:solidFill>
            <a:srgbClr val="003478"/>
          </a:solidFill>
          <a:latin typeface="Arial" charset="0"/>
        </a:defRPr>
      </a:lvl2pPr>
      <a:lvl3pPr algn="l" rtl="0" eaLnBrk="0" fontAlgn="base" hangingPunct="0">
        <a:spcBef>
          <a:spcPct val="0"/>
        </a:spcBef>
        <a:spcAft>
          <a:spcPct val="0"/>
        </a:spcAft>
        <a:defRPr sz="3200" b="1">
          <a:solidFill>
            <a:srgbClr val="003478"/>
          </a:solidFill>
          <a:latin typeface="Arial" charset="0"/>
        </a:defRPr>
      </a:lvl3pPr>
      <a:lvl4pPr algn="l" rtl="0" eaLnBrk="0" fontAlgn="base" hangingPunct="0">
        <a:spcBef>
          <a:spcPct val="0"/>
        </a:spcBef>
        <a:spcAft>
          <a:spcPct val="0"/>
        </a:spcAft>
        <a:defRPr sz="3200" b="1">
          <a:solidFill>
            <a:srgbClr val="003478"/>
          </a:solidFill>
          <a:latin typeface="Arial" charset="0"/>
        </a:defRPr>
      </a:lvl4pPr>
      <a:lvl5pPr algn="l" rtl="0" eaLnBrk="0" fontAlgn="base" hangingPunct="0">
        <a:spcBef>
          <a:spcPct val="0"/>
        </a:spcBef>
        <a:spcAft>
          <a:spcPct val="0"/>
        </a:spcAft>
        <a:defRPr sz="3200" b="1">
          <a:solidFill>
            <a:srgbClr val="003478"/>
          </a:solidFill>
          <a:latin typeface="Arial" charset="0"/>
        </a:defRPr>
      </a:lvl5pPr>
      <a:lvl6pPr marL="457200" algn="l" rtl="0" fontAlgn="base">
        <a:spcBef>
          <a:spcPct val="0"/>
        </a:spcBef>
        <a:spcAft>
          <a:spcPct val="0"/>
        </a:spcAft>
        <a:defRPr sz="3200" b="1">
          <a:solidFill>
            <a:srgbClr val="003478"/>
          </a:solidFill>
          <a:latin typeface="Arial" charset="0"/>
        </a:defRPr>
      </a:lvl6pPr>
      <a:lvl7pPr marL="914400" algn="l" rtl="0" fontAlgn="base">
        <a:spcBef>
          <a:spcPct val="0"/>
        </a:spcBef>
        <a:spcAft>
          <a:spcPct val="0"/>
        </a:spcAft>
        <a:defRPr sz="3200" b="1">
          <a:solidFill>
            <a:srgbClr val="003478"/>
          </a:solidFill>
          <a:latin typeface="Arial" charset="0"/>
        </a:defRPr>
      </a:lvl7pPr>
      <a:lvl8pPr marL="1371600" algn="l" rtl="0" fontAlgn="base">
        <a:spcBef>
          <a:spcPct val="0"/>
        </a:spcBef>
        <a:spcAft>
          <a:spcPct val="0"/>
        </a:spcAft>
        <a:defRPr sz="3200" b="1">
          <a:solidFill>
            <a:srgbClr val="003478"/>
          </a:solidFill>
          <a:latin typeface="Arial" charset="0"/>
        </a:defRPr>
      </a:lvl8pPr>
      <a:lvl9pPr marL="1828800" algn="l" rtl="0" fontAlgn="base">
        <a:spcBef>
          <a:spcPct val="0"/>
        </a:spcBef>
        <a:spcAft>
          <a:spcPct val="0"/>
        </a:spcAft>
        <a:defRPr sz="3200" b="1">
          <a:solidFill>
            <a:srgbClr val="003478"/>
          </a:solidFill>
          <a:latin typeface="Arial" charset="0"/>
        </a:defRPr>
      </a:lvl9pPr>
    </p:titleStyle>
    <p:body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b="0">
              <a:solidFill>
                <a:srgbClr val="000000"/>
              </a:solidFill>
            </a:endParaRPr>
          </a:p>
        </p:txBody>
      </p:sp>
      <p:sp>
        <p:nvSpPr>
          <p:cNvPr id="1027" name="Rectangle 2"/>
          <p:cNvSpPr>
            <a:spLocks noGrp="1" noChangeArrowheads="1"/>
          </p:cNvSpPr>
          <p:nvPr>
            <p:ph type="title"/>
          </p:nvPr>
        </p:nvSpPr>
        <p:spPr bwMode="auto">
          <a:xfrm>
            <a:off x="457200" y="2746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68313" y="1484313"/>
            <a:ext cx="82073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41494645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478"/>
          </a:solidFill>
          <a:latin typeface="+mj-lt"/>
          <a:ea typeface="+mj-ea"/>
          <a:cs typeface="+mj-cs"/>
        </a:defRPr>
      </a:lvl1pPr>
      <a:lvl2pPr algn="l" rtl="0" eaLnBrk="0" fontAlgn="base" hangingPunct="0">
        <a:spcBef>
          <a:spcPct val="0"/>
        </a:spcBef>
        <a:spcAft>
          <a:spcPct val="0"/>
        </a:spcAft>
        <a:defRPr sz="3200" b="1">
          <a:solidFill>
            <a:srgbClr val="003478"/>
          </a:solidFill>
          <a:latin typeface="Arial" charset="0"/>
        </a:defRPr>
      </a:lvl2pPr>
      <a:lvl3pPr algn="l" rtl="0" eaLnBrk="0" fontAlgn="base" hangingPunct="0">
        <a:spcBef>
          <a:spcPct val="0"/>
        </a:spcBef>
        <a:spcAft>
          <a:spcPct val="0"/>
        </a:spcAft>
        <a:defRPr sz="3200" b="1">
          <a:solidFill>
            <a:srgbClr val="003478"/>
          </a:solidFill>
          <a:latin typeface="Arial" charset="0"/>
        </a:defRPr>
      </a:lvl3pPr>
      <a:lvl4pPr algn="l" rtl="0" eaLnBrk="0" fontAlgn="base" hangingPunct="0">
        <a:spcBef>
          <a:spcPct val="0"/>
        </a:spcBef>
        <a:spcAft>
          <a:spcPct val="0"/>
        </a:spcAft>
        <a:defRPr sz="3200" b="1">
          <a:solidFill>
            <a:srgbClr val="003478"/>
          </a:solidFill>
          <a:latin typeface="Arial" charset="0"/>
        </a:defRPr>
      </a:lvl4pPr>
      <a:lvl5pPr algn="l" rtl="0" eaLnBrk="0" fontAlgn="base" hangingPunct="0">
        <a:spcBef>
          <a:spcPct val="0"/>
        </a:spcBef>
        <a:spcAft>
          <a:spcPct val="0"/>
        </a:spcAft>
        <a:defRPr sz="3200" b="1">
          <a:solidFill>
            <a:srgbClr val="003478"/>
          </a:solidFill>
          <a:latin typeface="Arial" charset="0"/>
        </a:defRPr>
      </a:lvl5pPr>
      <a:lvl6pPr marL="457200" algn="l" rtl="0" fontAlgn="base">
        <a:spcBef>
          <a:spcPct val="0"/>
        </a:spcBef>
        <a:spcAft>
          <a:spcPct val="0"/>
        </a:spcAft>
        <a:defRPr sz="3200" b="1">
          <a:solidFill>
            <a:srgbClr val="003478"/>
          </a:solidFill>
          <a:latin typeface="Arial" charset="0"/>
        </a:defRPr>
      </a:lvl6pPr>
      <a:lvl7pPr marL="914400" algn="l" rtl="0" fontAlgn="base">
        <a:spcBef>
          <a:spcPct val="0"/>
        </a:spcBef>
        <a:spcAft>
          <a:spcPct val="0"/>
        </a:spcAft>
        <a:defRPr sz="3200" b="1">
          <a:solidFill>
            <a:srgbClr val="003478"/>
          </a:solidFill>
          <a:latin typeface="Arial" charset="0"/>
        </a:defRPr>
      </a:lvl7pPr>
      <a:lvl8pPr marL="1371600" algn="l" rtl="0" fontAlgn="base">
        <a:spcBef>
          <a:spcPct val="0"/>
        </a:spcBef>
        <a:spcAft>
          <a:spcPct val="0"/>
        </a:spcAft>
        <a:defRPr sz="3200" b="1">
          <a:solidFill>
            <a:srgbClr val="003478"/>
          </a:solidFill>
          <a:latin typeface="Arial" charset="0"/>
        </a:defRPr>
      </a:lvl8pPr>
      <a:lvl9pPr marL="1828800" algn="l" rtl="0" fontAlgn="base">
        <a:spcBef>
          <a:spcPct val="0"/>
        </a:spcBef>
        <a:spcAft>
          <a:spcPct val="0"/>
        </a:spcAft>
        <a:defRPr sz="3200" b="1">
          <a:solidFill>
            <a:srgbClr val="003478"/>
          </a:solidFill>
          <a:latin typeface="Arial" charset="0"/>
        </a:defRPr>
      </a:lvl9pPr>
    </p:titleStyle>
    <p:body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974" y="-82691"/>
            <a:ext cx="9144000" cy="5302786"/>
          </a:xfrm>
          <a:prstGeom prst="rect">
            <a:avLst/>
          </a:prstGeom>
        </p:spPr>
      </p:pic>
      <p:sp>
        <p:nvSpPr>
          <p:cNvPr id="2050" name="Rectangle 6"/>
          <p:cNvSpPr>
            <a:spLocks noChangeArrowheads="1"/>
          </p:cNvSpPr>
          <p:nvPr/>
        </p:nvSpPr>
        <p:spPr bwMode="auto">
          <a:xfrm>
            <a:off x="15974" y="5240658"/>
            <a:ext cx="9144000" cy="1700807"/>
          </a:xfrm>
          <a:prstGeom prst="rect">
            <a:avLst/>
          </a:prstGeom>
          <a:solidFill>
            <a:srgbClr val="0070C0"/>
          </a:solidFill>
          <a:ln>
            <a:noFill/>
          </a:ln>
          <a:extLst/>
        </p:spPr>
        <p:txBody>
          <a:bodyPr wrap="none" anchor="ctr"/>
          <a:lstStyle/>
          <a:p>
            <a:pPr algn="ctr"/>
            <a:endParaRPr lang="en-US" b="0" dirty="0">
              <a:solidFill>
                <a:srgbClr val="FFFF00"/>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60648"/>
            <a:ext cx="1101446" cy="1081621"/>
          </a:xfrm>
          <a:prstGeom prst="rect">
            <a:avLst/>
          </a:prstGeom>
          <a:ln>
            <a:noFill/>
          </a:ln>
        </p:spPr>
      </p:pic>
      <p:sp>
        <p:nvSpPr>
          <p:cNvPr id="6" name="Rectangle 5"/>
          <p:cNvSpPr txBox="1">
            <a:spLocks noChangeArrowheads="1"/>
          </p:cNvSpPr>
          <p:nvPr/>
        </p:nvSpPr>
        <p:spPr bwMode="gray">
          <a:xfrm>
            <a:off x="827584" y="5220095"/>
            <a:ext cx="5400600" cy="17083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2"/>
              </a:buClr>
              <a:buFont typeface="Wingdings" pitchFamily="2" charset="2"/>
              <a:buNone/>
              <a:defRPr sz="16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r" defTabSz="914400" rtl="0" eaLnBrk="1" fontAlgn="base" latinLnBrk="0" hangingPunct="1">
              <a:lnSpc>
                <a:spcPct val="100000"/>
              </a:lnSpc>
              <a:spcBef>
                <a:spcPct val="20000"/>
              </a:spcBef>
              <a:spcAft>
                <a:spcPct val="0"/>
              </a:spcAft>
              <a:buClr>
                <a:srgbClr val="1A76B4"/>
              </a:buClr>
              <a:buSzTx/>
              <a:buFont typeface="Wingdings" pitchFamily="2" charset="2"/>
              <a:buNone/>
              <a:tabLst/>
              <a:defRPr/>
            </a:pPr>
            <a:r>
              <a:rPr kumimoji="0" lang="zh-TW" alt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rPr>
              <a:t>審計部第五廳   詹副廳長美玲</a:t>
            </a:r>
            <a:endParaRPr kumimoji="0" lang="en-US" altLang="zh-TW"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endParaRPr>
          </a:p>
          <a:p>
            <a:pPr marL="0" marR="0" lvl="0" indent="0" algn="r" defTabSz="914400" rtl="0" eaLnBrk="1" fontAlgn="base" latinLnBrk="0" hangingPunct="1">
              <a:lnSpc>
                <a:spcPct val="100000"/>
              </a:lnSpc>
              <a:spcBef>
                <a:spcPct val="20000"/>
              </a:spcBef>
              <a:spcAft>
                <a:spcPct val="0"/>
              </a:spcAft>
              <a:buClr>
                <a:srgbClr val="1A76B4"/>
              </a:buClr>
              <a:buSzTx/>
              <a:buFont typeface="Wingdings" pitchFamily="2" charset="2"/>
              <a:buNone/>
              <a:tabLst/>
              <a:defRPr/>
            </a:pPr>
            <a:r>
              <a:rPr kumimoji="0" lang="zh-TW" alt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rPr>
              <a:t>林科長葳欣</a:t>
            </a:r>
            <a:endParaRPr lang="en-US" altLang="zh-TW" sz="2000" kern="0" noProof="0" dirty="0" smtClean="0">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p>
            <a:pPr marL="0" marR="0" lvl="0" indent="0" algn="r" defTabSz="914400" rtl="0" eaLnBrk="1" fontAlgn="base" latinLnBrk="0" hangingPunct="1">
              <a:lnSpc>
                <a:spcPct val="100000"/>
              </a:lnSpc>
              <a:spcBef>
                <a:spcPct val="20000"/>
              </a:spcBef>
              <a:spcAft>
                <a:spcPct val="0"/>
              </a:spcAft>
              <a:buClr>
                <a:srgbClr val="1A76B4"/>
              </a:buClr>
              <a:buSzTx/>
              <a:buFont typeface="Wingdings" pitchFamily="2" charset="2"/>
              <a:buNone/>
              <a:tabLst/>
              <a:defRPr/>
            </a:pPr>
            <a:r>
              <a:rPr lang="zh-TW" altLang="en-US" sz="2000" kern="0" dirty="0" smtClean="0">
                <a:solidFill>
                  <a:schemeClr val="bg1"/>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         林桂花  喻璿  </a:t>
            </a:r>
            <a:r>
              <a:rPr kumimoji="0" lang="zh-TW" alt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rPr>
              <a:t>吳俊逸  陳思廷</a:t>
            </a:r>
            <a:endParaRPr kumimoji="0" lang="en-US" altLang="zh-TW"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endParaRPr>
          </a:p>
          <a:p>
            <a:pPr marL="0" marR="0" lvl="0" indent="0" algn="r" defTabSz="914400" rtl="0" eaLnBrk="1" fontAlgn="base" latinLnBrk="0" hangingPunct="1">
              <a:lnSpc>
                <a:spcPct val="100000"/>
              </a:lnSpc>
              <a:spcBef>
                <a:spcPct val="20000"/>
              </a:spcBef>
              <a:spcAft>
                <a:spcPct val="0"/>
              </a:spcAft>
              <a:buClr>
                <a:srgbClr val="1A76B4"/>
              </a:buClr>
              <a:buSzTx/>
              <a:buFont typeface="Wingdings" pitchFamily="2" charset="2"/>
              <a:buNone/>
              <a:tabLst/>
              <a:defRPr/>
            </a:pPr>
            <a:r>
              <a:rPr lang="zh-TW" altLang="en-US"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民國</a:t>
            </a:r>
            <a:r>
              <a:rPr lang="en-US" altLang="zh-TW"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105</a:t>
            </a:r>
            <a:r>
              <a:rPr lang="zh-TW" altLang="en-US"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年</a:t>
            </a:r>
            <a:r>
              <a:rPr lang="en-US" altLang="zh-TW"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10</a:t>
            </a:r>
            <a:r>
              <a:rPr lang="zh-TW" altLang="en-US"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月</a:t>
            </a:r>
            <a:r>
              <a:rPr lang="en-US" altLang="zh-TW"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00</a:t>
            </a:r>
            <a:r>
              <a:rPr lang="zh-TW" altLang="en-US" sz="20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日</a:t>
            </a:r>
            <a:endParaRPr kumimoji="0" lang="en-US" altLang="zh-TW" sz="2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矩形 4"/>
          <p:cNvSpPr/>
          <p:nvPr/>
        </p:nvSpPr>
        <p:spPr>
          <a:xfrm>
            <a:off x="1115616" y="1268760"/>
            <a:ext cx="6120680" cy="3785652"/>
          </a:xfrm>
          <a:prstGeom prst="rect">
            <a:avLst/>
          </a:prstGeom>
        </p:spPr>
        <p:txBody>
          <a:bodyPr wrap="square">
            <a:spAutoFit/>
          </a:bodyPr>
          <a:lstStyle/>
          <a:p>
            <a:pPr lvl="0" algn="l"/>
            <a:r>
              <a:rPr lang="zh-TW" altLang="en-US"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服務公職的契機</a:t>
            </a:r>
            <a:endParaRPr lang="en-US" altLang="zh-TW"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p>
            <a:pPr lvl="0" algn="l"/>
            <a:endParaRPr lang="en-US" altLang="zh-TW"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p>
            <a:pPr lvl="0"/>
            <a:r>
              <a:rPr lang="zh-TW" altLang="en-US" sz="4800" kern="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政府審計</a:t>
            </a:r>
            <a:r>
              <a:rPr lang="zh-TW" altLang="en-US"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人員</a:t>
            </a:r>
            <a:endParaRPr lang="en-US" altLang="zh-TW"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p>
            <a:pPr lvl="0"/>
            <a:r>
              <a:rPr lang="en-US" altLang="zh-TW"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r>
              <a:rPr lang="zh-TW" altLang="en-US"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初稿</a:t>
            </a:r>
            <a:r>
              <a:rPr lang="en-US" altLang="zh-TW" sz="4800" kern="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p>
          <a:p>
            <a:pPr lvl="0"/>
            <a:endParaRPr lang="en-US" altLang="zh-TW" sz="4800" kern="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56656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0"/>
          <p:cNvSpPr>
            <a:spLocks noChangeArrowheads="1"/>
          </p:cNvSpPr>
          <p:nvPr/>
        </p:nvSpPr>
        <p:spPr bwMode="auto">
          <a:xfrm>
            <a:off x="2925106" y="1484953"/>
            <a:ext cx="3047040" cy="681677"/>
          </a:xfrm>
          <a:prstGeom prst="octagon">
            <a:avLst>
              <a:gd name="adj" fmla="val 25403"/>
            </a:avLst>
          </a:prstGeom>
          <a:gradFill rotWithShape="0">
            <a:gsLst>
              <a:gs pos="0">
                <a:srgbClr val="FEE0C0"/>
              </a:gs>
              <a:gs pos="50000">
                <a:srgbClr val="FFF8F0"/>
              </a:gs>
              <a:gs pos="100000">
                <a:srgbClr val="FEE0C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62553" tIns="81276" rIns="162553" bIns="81276" anchor="ctr"/>
          <a:lstStyle>
            <a:lvl1pPr eaLnBrk="0" hangingPunct="0">
              <a:spcBef>
                <a:spcPct val="20000"/>
              </a:spcBef>
              <a:buFont typeface="Arial" charset="0"/>
              <a:buChar char="•"/>
              <a:defRPr sz="17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charset="-120"/>
              </a:defRPr>
            </a:lvl9pPr>
          </a:lstStyle>
          <a:p>
            <a:pPr eaLnBrk="1" hangingPunct="1">
              <a:spcBef>
                <a:spcPct val="0"/>
              </a:spcBef>
              <a:buFontTx/>
              <a:buNone/>
              <a:defRPr/>
            </a:pPr>
            <a:endParaRPr lang="zh-TW" altLang="en-US" sz="1800">
              <a:latin typeface="+mj-ea"/>
              <a:ea typeface="+mj-ea"/>
            </a:endParaRPr>
          </a:p>
        </p:txBody>
      </p:sp>
      <p:sp>
        <p:nvSpPr>
          <p:cNvPr id="4" name="標題 3"/>
          <p:cNvSpPr>
            <a:spLocks noGrp="1"/>
          </p:cNvSpPr>
          <p:nvPr>
            <p:ph type="title"/>
          </p:nvPr>
        </p:nvSpPr>
        <p:spPr>
          <a:xfrm>
            <a:off x="0" y="404664"/>
            <a:ext cx="9144000" cy="1143000"/>
          </a:xfrm>
        </p:spPr>
        <p:txBody>
          <a:bodyPr/>
          <a:lstStyle/>
          <a:p>
            <a:r>
              <a:rPr lang="zh-TW" altLang="en-US" dirty="0"/>
              <a:t>年齡</a:t>
            </a:r>
          </a:p>
        </p:txBody>
      </p:sp>
      <p:grpSp>
        <p:nvGrpSpPr>
          <p:cNvPr id="5" name="群組 4"/>
          <p:cNvGrpSpPr/>
          <p:nvPr/>
        </p:nvGrpSpPr>
        <p:grpSpPr>
          <a:xfrm>
            <a:off x="1279265" y="1392407"/>
            <a:ext cx="6870006" cy="5086336"/>
            <a:chOff x="1279265" y="1518391"/>
            <a:chExt cx="6870006" cy="4960352"/>
          </a:xfrm>
        </p:grpSpPr>
        <p:graphicFrame>
          <p:nvGraphicFramePr>
            <p:cNvPr id="6" name="圖表 3"/>
            <p:cNvGraphicFramePr>
              <a:graphicFrameLocks/>
            </p:cNvGraphicFramePr>
            <p:nvPr>
              <p:extLst>
                <p:ext uri="{D42A27DB-BD31-4B8C-83A1-F6EECF244321}">
                  <p14:modId xmlns:p14="http://schemas.microsoft.com/office/powerpoint/2010/main" val="527029108"/>
                </p:ext>
              </p:extLst>
            </p:nvPr>
          </p:nvGraphicFramePr>
          <p:xfrm>
            <a:off x="1279265" y="2032063"/>
            <a:ext cx="6870006" cy="4446680"/>
          </p:xfrm>
          <a:graphic>
            <a:graphicData uri="http://schemas.openxmlformats.org/presentationml/2006/ole">
              <mc:AlternateContent xmlns:mc="http://schemas.openxmlformats.org/markup-compatibility/2006">
                <mc:Choice xmlns:v="urn:schemas-microsoft-com:vml" Requires="v">
                  <p:oleObj spid="_x0000_s2290" name="工作表" r:id="rId4" imgW="4274800" imgH="3299400" progId="Excel.Sheet.8">
                    <p:embed/>
                  </p:oleObj>
                </mc:Choice>
                <mc:Fallback>
                  <p:oleObj name="工作表" r:id="rId4" imgW="4274800" imgH="329940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265" y="2032063"/>
                          <a:ext cx="6870006" cy="4446680"/>
                        </a:xfrm>
                        <a:prstGeom prst="rect">
                          <a:avLst/>
                        </a:prstGeom>
                        <a:noFill/>
                        <a:ln>
                          <a:noFill/>
                        </a:ln>
                      </p:spPr>
                    </p:pic>
                  </p:oleObj>
                </mc:Fallback>
              </mc:AlternateContent>
            </a:graphicData>
          </a:graphic>
        </p:graphicFrame>
        <p:grpSp>
          <p:nvGrpSpPr>
            <p:cNvPr id="7" name="群組 6"/>
            <p:cNvGrpSpPr/>
            <p:nvPr/>
          </p:nvGrpSpPr>
          <p:grpSpPr>
            <a:xfrm>
              <a:off x="1833948" y="1518391"/>
              <a:ext cx="5760639" cy="4828008"/>
              <a:chOff x="1586882" y="530382"/>
              <a:chExt cx="6131517" cy="5406417"/>
            </a:xfrm>
          </p:grpSpPr>
          <p:sp>
            <p:nvSpPr>
              <p:cNvPr id="8" name="文字方塊 4"/>
              <p:cNvSpPr txBox="1">
                <a:spLocks noChangeArrowheads="1"/>
              </p:cNvSpPr>
              <p:nvPr/>
            </p:nvSpPr>
            <p:spPr bwMode="auto">
              <a:xfrm>
                <a:off x="3159918" y="5400009"/>
                <a:ext cx="2866065" cy="5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4" tIns="43637" rIns="87274" bIns="43637">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500" b="1" dirty="0">
                    <a:latin typeface="Meiryo UI" panose="020B0604030504040204" pitchFamily="34" charset="-128"/>
                    <a:ea typeface="Meiryo UI" panose="020B0604030504040204" pitchFamily="34" charset="-128"/>
                    <a:cs typeface="Meiryo UI" panose="020B0604030504040204" pitchFamily="34" charset="-128"/>
                  </a:rPr>
                  <a:t>民國</a:t>
                </a:r>
                <a:r>
                  <a:rPr lang="en-US" altLang="zh-TW" sz="2500" b="1" dirty="0">
                    <a:latin typeface="Meiryo UI" panose="020B0604030504040204" pitchFamily="34" charset="-128"/>
                    <a:ea typeface="Meiryo UI" panose="020B0604030504040204" pitchFamily="34" charset="-128"/>
                    <a:cs typeface="Meiryo UI" panose="020B0604030504040204" pitchFamily="34" charset="-128"/>
                  </a:rPr>
                  <a:t>104</a:t>
                </a:r>
                <a:r>
                  <a:rPr lang="zh-TW" altLang="en-US" sz="2500" b="1" dirty="0">
                    <a:latin typeface="Meiryo UI" panose="020B0604030504040204" pitchFamily="34" charset="-128"/>
                    <a:ea typeface="Meiryo UI" panose="020B0604030504040204" pitchFamily="34" charset="-128"/>
                    <a:cs typeface="Meiryo UI" panose="020B0604030504040204" pitchFamily="34" charset="-128"/>
                  </a:rPr>
                  <a:t>年</a:t>
                </a:r>
                <a:r>
                  <a:rPr lang="en-US" altLang="zh-TW" sz="2500" b="1" dirty="0">
                    <a:latin typeface="Meiryo UI" panose="020B0604030504040204" pitchFamily="34" charset="-128"/>
                    <a:ea typeface="Meiryo UI" panose="020B0604030504040204" pitchFamily="34" charset="-128"/>
                    <a:cs typeface="Meiryo UI" panose="020B0604030504040204" pitchFamily="34" charset="-128"/>
                  </a:rPr>
                  <a:t>6</a:t>
                </a:r>
                <a:r>
                  <a:rPr lang="zh-TW" altLang="en-US" sz="2500" b="1" dirty="0">
                    <a:latin typeface="Meiryo UI" panose="020B0604030504040204" pitchFamily="34" charset="-128"/>
                    <a:ea typeface="Meiryo UI" panose="020B0604030504040204" pitchFamily="34" charset="-128"/>
                    <a:cs typeface="Meiryo UI" panose="020B0604030504040204" pitchFamily="34" charset="-128"/>
                  </a:rPr>
                  <a:t>月底</a:t>
                </a:r>
              </a:p>
            </p:txBody>
          </p:sp>
          <p:sp>
            <p:nvSpPr>
              <p:cNvPr id="9" name="Text Box 27"/>
              <p:cNvSpPr txBox="1">
                <a:spLocks noChangeArrowheads="1"/>
              </p:cNvSpPr>
              <p:nvPr/>
            </p:nvSpPr>
            <p:spPr bwMode="auto">
              <a:xfrm>
                <a:off x="4459740" y="1377099"/>
                <a:ext cx="1327484" cy="11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4" tIns="45502" rIns="91004" bIns="4550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29</a:t>
                </a:r>
                <a:r>
                  <a:rPr lang="zh-TW" altLang="en-US"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歲</a:t>
                </a:r>
                <a:r>
                  <a:rPr lang="zh-TW" altLang="en-US" sz="18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以下</a:t>
                </a:r>
              </a:p>
              <a:p>
                <a:pPr eaLnBrk="1" hangingPunct="1">
                  <a:spcBef>
                    <a:spcPct val="0"/>
                  </a:spcBef>
                  <a:buFontTx/>
                  <a:buNone/>
                </a:pPr>
                <a:r>
                  <a:rPr lang="en-US" altLang="zh-TW"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 41</a:t>
                </a:r>
                <a:r>
                  <a:rPr lang="zh-TW" altLang="en-US"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人</a:t>
                </a:r>
                <a:endParaRPr lang="en-US" altLang="zh-TW"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endParaRPr>
              </a:p>
              <a:p>
                <a:pPr eaLnBrk="1" hangingPunct="1">
                  <a:spcBef>
                    <a:spcPct val="0"/>
                  </a:spcBef>
                  <a:buFontTx/>
                  <a:buNone/>
                </a:pPr>
                <a:r>
                  <a:rPr lang="en-US" altLang="zh-TW" sz="20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5%</a:t>
                </a:r>
              </a:p>
            </p:txBody>
          </p:sp>
          <p:sp>
            <p:nvSpPr>
              <p:cNvPr id="11" name="Text Box 28"/>
              <p:cNvSpPr txBox="1">
                <a:spLocks noChangeArrowheads="1"/>
              </p:cNvSpPr>
              <p:nvPr/>
            </p:nvSpPr>
            <p:spPr bwMode="auto">
              <a:xfrm>
                <a:off x="5875199" y="2410608"/>
                <a:ext cx="1843200" cy="11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4" tIns="45502" rIns="91004" bIns="4550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30</a:t>
                </a:r>
                <a:r>
                  <a:rPr lang="zh-TW" altLang="en-US"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歲至</a:t>
                </a:r>
                <a:r>
                  <a:rPr lang="en-US" altLang="zh-TW"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39</a:t>
                </a:r>
                <a:r>
                  <a:rPr lang="zh-TW" altLang="en-US"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歲</a:t>
                </a:r>
              </a:p>
              <a:p>
                <a:pPr algn="ctr" eaLnBrk="1" hangingPunct="1">
                  <a:spcBef>
                    <a:spcPct val="0"/>
                  </a:spcBef>
                  <a:buFontTx/>
                  <a:buNone/>
                </a:pPr>
                <a:r>
                  <a:rPr lang="en-US" altLang="zh-TW"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252</a:t>
                </a:r>
                <a:r>
                  <a:rPr lang="zh-TW" altLang="en-US"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29%</a:t>
                </a:r>
              </a:p>
            </p:txBody>
          </p:sp>
          <p:sp>
            <p:nvSpPr>
              <p:cNvPr id="12" name="Text Box 29"/>
              <p:cNvSpPr txBox="1">
                <a:spLocks noChangeArrowheads="1"/>
              </p:cNvSpPr>
              <p:nvPr/>
            </p:nvSpPr>
            <p:spPr bwMode="auto">
              <a:xfrm>
                <a:off x="2880001" y="3595296"/>
                <a:ext cx="1843200" cy="11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4" tIns="45502" rIns="91004" bIns="4550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40</a:t>
                </a:r>
                <a:r>
                  <a:rPr lang="zh-TW" altLang="en-US"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歲至</a:t>
                </a:r>
                <a:r>
                  <a:rPr lang="en-US" altLang="zh-TW"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49</a:t>
                </a:r>
                <a:r>
                  <a:rPr lang="zh-TW" altLang="en-US"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歲</a:t>
                </a:r>
              </a:p>
              <a:p>
                <a:pPr algn="ctr" eaLnBrk="1" hangingPunct="1">
                  <a:spcBef>
                    <a:spcPct val="0"/>
                  </a:spcBef>
                  <a:buFontTx/>
                  <a:buNone/>
                </a:pPr>
                <a:r>
                  <a:rPr lang="en-US" altLang="zh-TW"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321</a:t>
                </a:r>
                <a:r>
                  <a:rPr lang="zh-TW" altLang="en-US"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0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37%</a:t>
                </a:r>
              </a:p>
            </p:txBody>
          </p:sp>
          <p:sp>
            <p:nvSpPr>
              <p:cNvPr id="13" name="Text Box 30"/>
              <p:cNvSpPr txBox="1">
                <a:spLocks noChangeArrowheads="1"/>
              </p:cNvSpPr>
              <p:nvPr/>
            </p:nvSpPr>
            <p:spPr bwMode="auto">
              <a:xfrm>
                <a:off x="1586882" y="1987308"/>
                <a:ext cx="1848960" cy="11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4" tIns="45502" rIns="91004" bIns="4550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50</a:t>
                </a:r>
                <a:r>
                  <a:rPr lang="zh-TW" altLang="en-US"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歲至</a:t>
                </a:r>
                <a:r>
                  <a:rPr lang="en-US" altLang="zh-TW"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59</a:t>
                </a:r>
                <a:r>
                  <a:rPr lang="zh-TW" altLang="en-US"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歲</a:t>
                </a:r>
              </a:p>
              <a:p>
                <a:pPr algn="ctr" eaLnBrk="1" hangingPunct="1">
                  <a:spcBef>
                    <a:spcPct val="0"/>
                  </a:spcBef>
                  <a:buFontTx/>
                  <a:buNone/>
                </a:pPr>
                <a:r>
                  <a:rPr lang="en-US" altLang="zh-TW"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193</a:t>
                </a:r>
                <a:r>
                  <a:rPr lang="zh-TW" altLang="en-US"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000" b="1" dirty="0">
                    <a:solidFill>
                      <a:schemeClr val="accent2">
                        <a:lumMod val="50000"/>
                      </a:schemeClr>
                    </a:solidFill>
                    <a:latin typeface="Meiryo UI" panose="020B0604030504040204" pitchFamily="34" charset="-128"/>
                    <a:ea typeface="Meiryo UI" panose="020B0604030504040204" pitchFamily="34" charset="-128"/>
                    <a:cs typeface="Meiryo UI" panose="020B0604030504040204" pitchFamily="34" charset="-128"/>
                  </a:rPr>
                  <a:t>23%</a:t>
                </a:r>
              </a:p>
            </p:txBody>
          </p:sp>
          <p:sp>
            <p:nvSpPr>
              <p:cNvPr id="14" name="Text Box 31"/>
              <p:cNvSpPr txBox="1">
                <a:spLocks noChangeArrowheads="1"/>
              </p:cNvSpPr>
              <p:nvPr/>
            </p:nvSpPr>
            <p:spPr bwMode="auto">
              <a:xfrm>
                <a:off x="3068640" y="1299110"/>
                <a:ext cx="1465920" cy="115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4" tIns="45502" rIns="91004" bIns="4550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60</a:t>
                </a:r>
                <a:r>
                  <a:rPr lang="zh-TW" altLang="en-US"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歲以上</a:t>
                </a:r>
              </a:p>
              <a:p>
                <a:pPr algn="ctr" eaLnBrk="1" hangingPunct="1">
                  <a:spcBef>
                    <a:spcPct val="0"/>
                  </a:spcBef>
                  <a:buFontTx/>
                  <a:buNone/>
                </a:pPr>
                <a:r>
                  <a:rPr lang="en-US" altLang="zh-TW"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    49</a:t>
                </a:r>
                <a:r>
                  <a:rPr lang="zh-TW" altLang="en-US"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人</a:t>
                </a:r>
                <a:endParaRPr lang="en-US" altLang="zh-TW"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algn="ctr" eaLnBrk="1" hangingPunct="1">
                  <a:spcBef>
                    <a:spcPct val="0"/>
                  </a:spcBef>
                  <a:buFontTx/>
                  <a:buNone/>
                </a:pPr>
                <a:r>
                  <a:rPr lang="en-US" altLang="zh-TW" sz="20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       6%</a:t>
                </a:r>
              </a:p>
            </p:txBody>
          </p:sp>
          <p:sp>
            <p:nvSpPr>
              <p:cNvPr id="15" name="Text Box 6"/>
              <p:cNvSpPr txBox="1">
                <a:spLocks noChangeArrowheads="1"/>
              </p:cNvSpPr>
              <p:nvPr/>
            </p:nvSpPr>
            <p:spPr bwMode="auto">
              <a:xfrm>
                <a:off x="2657657" y="530382"/>
                <a:ext cx="3493439" cy="84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05" tIns="48752" rIns="97505" bIns="48752">
                <a:spAutoFit/>
              </a:bodyPr>
              <a:lstStyle>
                <a:lvl1pPr defTabSz="549275"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549275"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549275"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549275"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549275"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100" b="1" dirty="0">
                    <a:latin typeface="Meiryo UI" panose="020B0604030504040204" pitchFamily="34" charset="-128"/>
                    <a:ea typeface="Meiryo UI" panose="020B0604030504040204" pitchFamily="34" charset="-128"/>
                    <a:cs typeface="Meiryo UI" panose="020B0604030504040204" pitchFamily="34" charset="-128"/>
                  </a:rPr>
                  <a:t> </a:t>
                </a: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總人數       </a:t>
                </a:r>
                <a:r>
                  <a:rPr lang="en-US" altLang="zh-TW"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856  </a:t>
                </a: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人</a:t>
                </a:r>
              </a:p>
              <a:p>
                <a:pPr algn="ctr" eaLnBrk="1" hangingPunct="1">
                  <a:spcBef>
                    <a:spcPct val="0"/>
                  </a:spcBef>
                  <a:buFontTx/>
                  <a:buNone/>
                </a:pP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平均年齡   </a:t>
                </a:r>
                <a:r>
                  <a:rPr lang="en-US" altLang="zh-TW"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44.09 </a:t>
                </a: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歲</a:t>
                </a:r>
              </a:p>
            </p:txBody>
          </p:sp>
        </p:grpSp>
      </p:grpSp>
    </p:spTree>
    <p:extLst>
      <p:ext uri="{BB962C8B-B14F-4D97-AF65-F5344CB8AC3E}">
        <p14:creationId xmlns:p14="http://schemas.microsoft.com/office/powerpoint/2010/main" val="198158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0"/>
          <p:cNvSpPr>
            <a:spLocks noChangeArrowheads="1"/>
          </p:cNvSpPr>
          <p:nvPr/>
        </p:nvSpPr>
        <p:spPr bwMode="auto">
          <a:xfrm>
            <a:off x="3476159" y="1628800"/>
            <a:ext cx="2358721" cy="535995"/>
          </a:xfrm>
          <a:prstGeom prst="octagon">
            <a:avLst>
              <a:gd name="adj" fmla="val 25866"/>
            </a:avLst>
          </a:prstGeom>
          <a:gradFill rotWithShape="0">
            <a:gsLst>
              <a:gs pos="0">
                <a:srgbClr val="FEE0C0"/>
              </a:gs>
              <a:gs pos="50000">
                <a:srgbClr val="FFF8F0"/>
              </a:gs>
              <a:gs pos="100000">
                <a:srgbClr val="FEE0C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62553" tIns="81276" rIns="162553" bIns="81276" anchor="ct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dirty="0">
              <a:latin typeface="標楷體" panose="03000509000000000000" pitchFamily="65" charset="-120"/>
              <a:ea typeface="標楷體" panose="03000509000000000000" pitchFamily="65" charset="-120"/>
            </a:endParaRPr>
          </a:p>
        </p:txBody>
      </p:sp>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學歷</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4" name="群組 3"/>
          <p:cNvGrpSpPr/>
          <p:nvPr/>
        </p:nvGrpSpPr>
        <p:grpSpPr>
          <a:xfrm>
            <a:off x="1458453" y="1700808"/>
            <a:ext cx="7135558" cy="4263894"/>
            <a:chOff x="676802" y="170420"/>
            <a:chExt cx="7755838" cy="5823448"/>
          </a:xfrm>
        </p:grpSpPr>
        <p:graphicFrame>
          <p:nvGraphicFramePr>
            <p:cNvPr id="5" name="圖表 3"/>
            <p:cNvGraphicFramePr>
              <a:graphicFrameLocks/>
            </p:cNvGraphicFramePr>
            <p:nvPr>
              <p:extLst>
                <p:ext uri="{D42A27DB-BD31-4B8C-83A1-F6EECF244321}">
                  <p14:modId xmlns:p14="http://schemas.microsoft.com/office/powerpoint/2010/main" val="1203765986"/>
                </p:ext>
              </p:extLst>
            </p:nvPr>
          </p:nvGraphicFramePr>
          <p:xfrm>
            <a:off x="676802" y="170420"/>
            <a:ext cx="7755838" cy="5714542"/>
          </p:xfrm>
          <a:graphic>
            <a:graphicData uri="http://schemas.openxmlformats.org/presentationml/2006/ole">
              <mc:AlternateContent xmlns:mc="http://schemas.openxmlformats.org/markup-compatibility/2006">
                <mc:Choice xmlns:v="urn:schemas-microsoft-com:vml" Requires="v">
                  <p:oleObj spid="_x0000_s4338" name="圖表" r:id="rId3" imgW="4274800" imgH="3299400" progId="Excel.Chart.8">
                    <p:embed/>
                  </p:oleObj>
                </mc:Choice>
                <mc:Fallback>
                  <p:oleObj name="圖表" r:id="rId3" imgW="4274800" imgH="329940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02" y="170420"/>
                          <a:ext cx="7755838" cy="571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6"/>
            <p:cNvSpPr>
              <a:spLocks noChangeArrowheads="1"/>
            </p:cNvSpPr>
            <p:nvPr/>
          </p:nvSpPr>
          <p:spPr bwMode="auto">
            <a:xfrm>
              <a:off x="2525196" y="1679456"/>
              <a:ext cx="1815528" cy="112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lnSpc>
                  <a:spcPts val="3200"/>
                </a:lnSpc>
                <a:spcBef>
                  <a:spcPct val="0"/>
                </a:spcBef>
                <a:buNone/>
              </a:pPr>
              <a:r>
                <a:rPr lang="zh-TW" altLang="en-US"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博士、碩士</a:t>
              </a:r>
              <a:endParaRPr lang="en-US" altLang="zh-TW"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algn="ctr" eaLnBrk="1" hangingPunct="1">
                <a:lnSpc>
                  <a:spcPts val="3200"/>
                </a:lnSpc>
                <a:spcBef>
                  <a:spcPct val="0"/>
                </a:spcBef>
                <a:buNone/>
              </a:pPr>
              <a:r>
                <a:rPr lang="en-US" altLang="zh-TW"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407</a:t>
              </a:r>
              <a:r>
                <a:rPr lang="zh-TW" altLang="en-US"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47%</a:t>
              </a:r>
              <a:endParaRPr lang="zh-TW" altLang="en-US" sz="2100" b="1" dirty="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Rectangle 27"/>
            <p:cNvSpPr>
              <a:spLocks noChangeArrowheads="1"/>
            </p:cNvSpPr>
            <p:nvPr/>
          </p:nvSpPr>
          <p:spPr bwMode="auto">
            <a:xfrm>
              <a:off x="5071291" y="2899877"/>
              <a:ext cx="1913099" cy="112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lnSpc>
                  <a:spcPts val="3200"/>
                </a:lnSpc>
                <a:spcBef>
                  <a:spcPct val="0"/>
                </a:spcBef>
                <a:buNone/>
              </a:pP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大學院校畢業</a:t>
              </a:r>
              <a:endParaRPr lang="en-US" altLang="zh-TW"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endParaRPr>
            </a:p>
            <a:p>
              <a:pPr algn="ctr" eaLnBrk="1" hangingPunct="1">
                <a:lnSpc>
                  <a:spcPts val="3200"/>
                </a:lnSpc>
                <a:spcBef>
                  <a:spcPct val="0"/>
                </a:spcBef>
                <a:buNone/>
              </a:pPr>
              <a:r>
                <a:rPr lang="en-US" altLang="zh-TW"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373</a:t>
              </a:r>
              <a:r>
                <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rPr>
                <a:t>44%</a:t>
              </a:r>
              <a:endParaRPr lang="zh-TW" altLang="en-US" sz="2100" b="1" dirty="0">
                <a:solidFill>
                  <a:srgbClr val="000099"/>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8" name="Rectangle 28"/>
            <p:cNvSpPr>
              <a:spLocks noChangeArrowheads="1"/>
            </p:cNvSpPr>
            <p:nvPr/>
          </p:nvSpPr>
          <p:spPr bwMode="auto">
            <a:xfrm>
              <a:off x="1413457" y="3436882"/>
              <a:ext cx="1961317" cy="13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專科學校畢業</a:t>
              </a:r>
              <a:endParaRPr lang="en-US" altLang="zh-TW"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endParaRPr>
            </a:p>
            <a:p>
              <a:pPr algn="ctr" eaLnBrk="1" hangingPunct="1">
                <a:spcBef>
                  <a:spcPct val="0"/>
                </a:spcBef>
                <a:buFontTx/>
                <a:buNone/>
              </a:pPr>
              <a:r>
                <a:rPr lang="en-US" altLang="zh-TW"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66</a:t>
              </a:r>
              <a:r>
                <a:rPr lang="zh-TW" altLang="en-US"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人</a:t>
              </a:r>
            </a:p>
            <a:p>
              <a:pPr algn="ctr" eaLnBrk="1" hangingPunct="1">
                <a:spcBef>
                  <a:spcPct val="0"/>
                </a:spcBef>
                <a:buFontTx/>
                <a:buNone/>
              </a:pPr>
              <a:r>
                <a:rPr lang="en-US" altLang="zh-TW"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8%</a:t>
              </a:r>
              <a:endParaRPr lang="zh-TW" altLang="en-US" sz="21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9" name="Rectangle 29"/>
            <p:cNvSpPr>
              <a:spLocks noChangeArrowheads="1"/>
            </p:cNvSpPr>
            <p:nvPr/>
          </p:nvSpPr>
          <p:spPr bwMode="auto">
            <a:xfrm>
              <a:off x="1595520" y="5258258"/>
              <a:ext cx="1837440" cy="7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lnSpc>
                  <a:spcPts val="2133"/>
                </a:lnSpc>
                <a:spcBef>
                  <a:spcPct val="0"/>
                </a:spcBef>
                <a:buNone/>
              </a:pPr>
              <a:r>
                <a:rPr lang="zh-TW" altLang="en-US"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高中職以下</a:t>
              </a:r>
              <a:endParaRPr lang="en-US" altLang="zh-TW"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endParaRPr>
            </a:p>
            <a:p>
              <a:pPr algn="ctr" eaLnBrk="1" hangingPunct="1">
                <a:lnSpc>
                  <a:spcPts val="2133"/>
                </a:lnSpc>
                <a:spcBef>
                  <a:spcPct val="0"/>
                </a:spcBef>
                <a:buNone/>
              </a:pPr>
              <a:r>
                <a:rPr lang="en-US" altLang="zh-TW"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10</a:t>
              </a:r>
              <a:r>
                <a:rPr lang="zh-TW" altLang="en-US"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人  </a:t>
              </a:r>
              <a:r>
                <a:rPr lang="en-US" altLang="zh-TW"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1%</a:t>
              </a:r>
              <a:endParaRPr lang="zh-TW" altLang="en-US" sz="21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0" name="手繪多邊形 9"/>
            <p:cNvSpPr/>
            <p:nvPr/>
          </p:nvSpPr>
          <p:spPr>
            <a:xfrm>
              <a:off x="1229761" y="4458387"/>
              <a:ext cx="296639" cy="934557"/>
            </a:xfrm>
            <a:custGeom>
              <a:avLst/>
              <a:gdLst>
                <a:gd name="connsiteX0" fmla="*/ 163286 w 163286"/>
                <a:gd name="connsiteY0" fmla="*/ 587829 h 587829"/>
                <a:gd name="connsiteX1" fmla="*/ 65315 w 163286"/>
                <a:gd name="connsiteY1" fmla="*/ 587829 h 587829"/>
                <a:gd name="connsiteX2" fmla="*/ 65315 w 163286"/>
                <a:gd name="connsiteY2" fmla="*/ 0 h 587829"/>
                <a:gd name="connsiteX3" fmla="*/ 0 w 163286"/>
                <a:gd name="connsiteY3" fmla="*/ 97972 h 587829"/>
              </a:gdLst>
              <a:ahLst/>
              <a:cxnLst>
                <a:cxn ang="0">
                  <a:pos x="connsiteX0" y="connsiteY0"/>
                </a:cxn>
                <a:cxn ang="0">
                  <a:pos x="connsiteX1" y="connsiteY1"/>
                </a:cxn>
                <a:cxn ang="0">
                  <a:pos x="connsiteX2" y="connsiteY2"/>
                </a:cxn>
                <a:cxn ang="0">
                  <a:pos x="connsiteX3" y="connsiteY3"/>
                </a:cxn>
              </a:cxnLst>
              <a:rect l="l" t="t" r="r" b="b"/>
              <a:pathLst>
                <a:path w="163286" h="587829">
                  <a:moveTo>
                    <a:pt x="163286" y="587829"/>
                  </a:moveTo>
                  <a:lnTo>
                    <a:pt x="65315" y="587829"/>
                  </a:lnTo>
                  <a:lnTo>
                    <a:pt x="65315" y="0"/>
                  </a:lnTo>
                  <a:lnTo>
                    <a:pt x="0" y="97972"/>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lIns="162553" tIns="81276" rIns="162553" bIns="81276" anchor="ctr"/>
            <a:lstStyle/>
            <a:p>
              <a:pPr algn="ctr" defTabSz="872746" fontAlgn="auto">
                <a:spcBef>
                  <a:spcPts val="0"/>
                </a:spcBef>
                <a:spcAft>
                  <a:spcPts val="0"/>
                </a:spcAft>
                <a:defRPr/>
              </a:pPr>
              <a:endParaRPr kumimoji="0" lang="zh-TW" altLang="en-US" b="1">
                <a:latin typeface="標楷體" panose="03000509000000000000" pitchFamily="65" charset="-120"/>
                <a:ea typeface="標楷體" panose="03000509000000000000" pitchFamily="65" charset="-120"/>
              </a:endParaRPr>
            </a:p>
          </p:txBody>
        </p:sp>
      </p:grpSp>
      <p:sp>
        <p:nvSpPr>
          <p:cNvPr id="11" name="文字方塊 4"/>
          <p:cNvSpPr txBox="1">
            <a:spLocks noChangeArrowheads="1"/>
          </p:cNvSpPr>
          <p:nvPr/>
        </p:nvSpPr>
        <p:spPr bwMode="auto">
          <a:xfrm>
            <a:off x="3563888" y="5877272"/>
            <a:ext cx="25052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4" tIns="43637" rIns="87274" bIns="43637">
            <a:spAutoFit/>
          </a:bodyPr>
          <a:lstStyle>
            <a:lvl1pPr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490538"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1800" b="1" dirty="0">
                <a:latin typeface="Meiryo UI" panose="020B0604030504040204" pitchFamily="34" charset="-128"/>
                <a:ea typeface="Meiryo UI" panose="020B0604030504040204" pitchFamily="34" charset="-128"/>
                <a:cs typeface="Meiryo UI" panose="020B0604030504040204" pitchFamily="34" charset="-128"/>
              </a:rPr>
              <a:t>民國</a:t>
            </a:r>
            <a:r>
              <a:rPr lang="en-US" altLang="zh-TW" sz="1800" b="1" dirty="0">
                <a:latin typeface="Meiryo UI" panose="020B0604030504040204" pitchFamily="34" charset="-128"/>
                <a:ea typeface="Meiryo UI" panose="020B0604030504040204" pitchFamily="34" charset="-128"/>
                <a:cs typeface="Meiryo UI" panose="020B0604030504040204" pitchFamily="34" charset="-128"/>
              </a:rPr>
              <a:t>104</a:t>
            </a:r>
            <a:r>
              <a:rPr lang="zh-TW" altLang="en-US" sz="1800" b="1" dirty="0">
                <a:latin typeface="Meiryo UI" panose="020B0604030504040204" pitchFamily="34" charset="-128"/>
                <a:ea typeface="Meiryo UI" panose="020B0604030504040204" pitchFamily="34" charset="-128"/>
                <a:cs typeface="Meiryo UI" panose="020B0604030504040204" pitchFamily="34" charset="-128"/>
              </a:rPr>
              <a:t>年</a:t>
            </a:r>
            <a:r>
              <a:rPr lang="en-US" altLang="zh-TW" sz="1800" b="1" dirty="0">
                <a:latin typeface="Meiryo UI" panose="020B0604030504040204" pitchFamily="34" charset="-128"/>
                <a:ea typeface="Meiryo UI" panose="020B0604030504040204" pitchFamily="34" charset="-128"/>
                <a:cs typeface="Meiryo UI" panose="020B0604030504040204" pitchFamily="34" charset="-128"/>
              </a:rPr>
              <a:t>6</a:t>
            </a:r>
            <a:r>
              <a:rPr lang="zh-TW" altLang="en-US" sz="1800" b="1" dirty="0">
                <a:latin typeface="Meiryo UI" panose="020B0604030504040204" pitchFamily="34" charset="-128"/>
                <a:ea typeface="Meiryo UI" panose="020B0604030504040204" pitchFamily="34" charset="-128"/>
                <a:cs typeface="Meiryo UI" panose="020B0604030504040204" pitchFamily="34" charset="-128"/>
              </a:rPr>
              <a:t>月底</a:t>
            </a:r>
          </a:p>
        </p:txBody>
      </p:sp>
      <p:sp>
        <p:nvSpPr>
          <p:cNvPr id="12" name="Text Box 25"/>
          <p:cNvSpPr txBox="1">
            <a:spLocks noChangeArrowheads="1"/>
          </p:cNvSpPr>
          <p:nvPr/>
        </p:nvSpPr>
        <p:spPr bwMode="auto">
          <a:xfrm>
            <a:off x="3409602" y="1624311"/>
            <a:ext cx="2413440" cy="54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597" tIns="60300" rIns="120597" bIns="60300">
            <a:spAutoFit/>
          </a:bodyPr>
          <a:lstStyle>
            <a:lvl1pPr defTabSz="677863" eaLnBrk="0" hangingPunct="0">
              <a:spcBef>
                <a:spcPct val="20000"/>
              </a:spcBef>
              <a:buFont typeface="Arial" charset="0"/>
              <a:buChar char="•"/>
              <a:defRPr sz="1700">
                <a:solidFill>
                  <a:schemeClr val="tx1"/>
                </a:solidFill>
                <a:latin typeface="Calibri" pitchFamily="34" charset="0"/>
                <a:ea typeface="新細明體" pitchFamily="18" charset="-120"/>
              </a:defRPr>
            </a:lvl1pPr>
            <a:lvl2pPr marL="742950" indent="-285750" defTabSz="677863" eaLnBrk="0" hangingPunct="0">
              <a:spcBef>
                <a:spcPct val="20000"/>
              </a:spcBef>
              <a:buFont typeface="Arial" charset="0"/>
              <a:buChar char="–"/>
              <a:defRPr sz="1500">
                <a:solidFill>
                  <a:schemeClr val="tx1"/>
                </a:solidFill>
                <a:latin typeface="Calibri" pitchFamily="34" charset="0"/>
                <a:ea typeface="新細明體" pitchFamily="18" charset="-120"/>
              </a:defRPr>
            </a:lvl2pPr>
            <a:lvl3pPr marL="1143000" indent="-228600" defTabSz="677863" eaLnBrk="0" hangingPunct="0">
              <a:spcBef>
                <a:spcPct val="20000"/>
              </a:spcBef>
              <a:buFont typeface="Arial" charset="0"/>
              <a:buChar char="•"/>
              <a:defRPr sz="1300">
                <a:solidFill>
                  <a:schemeClr val="tx1"/>
                </a:solidFill>
                <a:latin typeface="Calibri" pitchFamily="34" charset="0"/>
                <a:ea typeface="新細明體" pitchFamily="18" charset="-120"/>
              </a:defRPr>
            </a:lvl3pPr>
            <a:lvl4pPr marL="1600200" indent="-228600" defTabSz="677863" eaLnBrk="0" hangingPunct="0">
              <a:spcBef>
                <a:spcPct val="20000"/>
              </a:spcBef>
              <a:buFont typeface="Arial" charset="0"/>
              <a:buChar char="–"/>
              <a:defRPr sz="1100">
                <a:solidFill>
                  <a:schemeClr val="tx1"/>
                </a:solidFill>
                <a:latin typeface="Calibri" pitchFamily="34" charset="0"/>
                <a:ea typeface="新細明體" pitchFamily="18" charset="-120"/>
              </a:defRPr>
            </a:lvl4pPr>
            <a:lvl5pPr marL="2057400" indent="-228600" defTabSz="677863" eaLnBrk="0" hangingPunct="0">
              <a:spcBef>
                <a:spcPct val="20000"/>
              </a:spcBef>
              <a:buFont typeface="Arial" charset="0"/>
              <a:buChar char="»"/>
              <a:defRPr sz="1100">
                <a:solidFill>
                  <a:schemeClr val="tx1"/>
                </a:solidFill>
                <a:latin typeface="Calibri" pitchFamily="34" charset="0"/>
                <a:ea typeface="新細明體" pitchFamily="18" charset="-120"/>
              </a:defRPr>
            </a:lvl5pPr>
            <a:lvl6pPr marL="2514600" indent="-228600" defTabSz="677863"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6pPr>
            <a:lvl7pPr marL="2971800" indent="-228600" defTabSz="677863"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7pPr>
            <a:lvl8pPr marL="3429000" indent="-228600" defTabSz="677863"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8pPr>
            <a:lvl9pPr marL="3886200" indent="-228600" defTabSz="677863" eaLnBrk="0" fontAlgn="base" hangingPunct="0">
              <a:spcBef>
                <a:spcPct val="20000"/>
              </a:spcBef>
              <a:spcAft>
                <a:spcPct val="0"/>
              </a:spcAft>
              <a:buFont typeface="Arial" charset="0"/>
              <a:buChar char="»"/>
              <a:defRPr sz="1100">
                <a:solidFill>
                  <a:schemeClr val="tx1"/>
                </a:solidFill>
                <a:latin typeface="Calibri" pitchFamily="34" charset="0"/>
                <a:ea typeface="新細明體" pitchFamily="18" charset="-120"/>
              </a:defRPr>
            </a:lvl9pPr>
          </a:lstStyle>
          <a:p>
            <a:pPr algn="ctr" eaLnBrk="1" hangingPunct="1">
              <a:lnSpc>
                <a:spcPct val="110000"/>
              </a:lnSpc>
              <a:spcBef>
                <a:spcPct val="0"/>
              </a:spcBef>
              <a:buFontTx/>
              <a:buNone/>
            </a:pPr>
            <a:r>
              <a:rPr lang="zh-TW" altLang="en-US" sz="2500" b="1" dirty="0">
                <a:latin typeface="Meiryo UI" panose="020B0604030504040204" pitchFamily="34" charset="-128"/>
                <a:ea typeface="Meiryo UI" panose="020B0604030504040204" pitchFamily="34" charset="-128"/>
                <a:cs typeface="Meiryo UI" panose="020B0604030504040204" pitchFamily="34" charset="-128"/>
              </a:rPr>
              <a:t>總人數 </a:t>
            </a:r>
            <a:r>
              <a:rPr lang="en-US" altLang="zh-TW" sz="2500" b="1" dirty="0">
                <a:latin typeface="Meiryo UI" panose="020B0604030504040204" pitchFamily="34" charset="-128"/>
                <a:ea typeface="Meiryo UI" panose="020B0604030504040204" pitchFamily="34" charset="-128"/>
                <a:cs typeface="Meiryo UI" panose="020B0604030504040204" pitchFamily="34" charset="-128"/>
              </a:rPr>
              <a:t>856</a:t>
            </a:r>
            <a:r>
              <a:rPr lang="zh-TW" altLang="en-US" sz="2500" b="1" dirty="0">
                <a:latin typeface="Meiryo UI" panose="020B0604030504040204" pitchFamily="34" charset="-128"/>
                <a:ea typeface="Meiryo UI" panose="020B0604030504040204" pitchFamily="34" charset="-128"/>
                <a:cs typeface="Meiryo UI" panose="020B0604030504040204" pitchFamily="34" charset="-128"/>
              </a:rPr>
              <a:t>人</a:t>
            </a:r>
          </a:p>
        </p:txBody>
      </p:sp>
    </p:spTree>
    <p:extLst>
      <p:ext uri="{BB962C8B-B14F-4D97-AF65-F5344CB8AC3E}">
        <p14:creationId xmlns:p14="http://schemas.microsoft.com/office/powerpoint/2010/main" val="179377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專業證照考試及格人數</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6446"/>
          <a:stretch/>
        </p:blipFill>
        <p:spPr>
          <a:xfrm>
            <a:off x="971600" y="1411550"/>
            <a:ext cx="7096235" cy="4897770"/>
          </a:xfrm>
          <a:prstGeom prst="rect">
            <a:avLst/>
          </a:prstGeom>
        </p:spPr>
      </p:pic>
    </p:spTree>
    <p:extLst>
      <p:ext uri="{BB962C8B-B14F-4D97-AF65-F5344CB8AC3E}">
        <p14:creationId xmlns:p14="http://schemas.microsoft.com/office/powerpoint/2010/main" val="6643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72469"/>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8" name="Line 10"/>
          <p:cNvSpPr>
            <a:spLocks noChangeShapeType="1"/>
          </p:cNvSpPr>
          <p:nvPr/>
        </p:nvSpPr>
        <p:spPr bwMode="auto">
          <a:xfrm>
            <a:off x="1905880" y="48952"/>
            <a:ext cx="72008" cy="68579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sp>
        <p:nvSpPr>
          <p:cNvPr id="11269" name="Rectangle 20"/>
          <p:cNvSpPr>
            <a:spLocks noChangeArrowheads="1"/>
          </p:cNvSpPr>
          <p:nvPr/>
        </p:nvSpPr>
        <p:spPr bwMode="auto">
          <a:xfrm>
            <a:off x="4275931" y="2873175"/>
            <a:ext cx="46623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政府審計</a:t>
            </a:r>
            <a:r>
              <a:rPr lang="zh-TW" altLang="en-US"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工作</a:t>
            </a:r>
            <a:endParaRPr lang="en-US" altLang="zh-TW"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p>
            <a:pPr algn="ctr"/>
            <a:r>
              <a:rPr lang="zh-TW" altLang="en-US"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a:t>
            </a:r>
            <a:r>
              <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涯發展</a:t>
            </a:r>
          </a:p>
        </p:txBody>
      </p:sp>
      <p:sp>
        <p:nvSpPr>
          <p:cNvPr id="7" name="Line 10"/>
          <p:cNvSpPr>
            <a:spLocks noChangeShapeType="1"/>
          </p:cNvSpPr>
          <p:nvPr/>
        </p:nvSpPr>
        <p:spPr bwMode="auto">
          <a:xfrm>
            <a:off x="-223048" y="4283180"/>
            <a:ext cx="9367047" cy="99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665" y="3160646"/>
            <a:ext cx="1029106" cy="1010583"/>
          </a:xfrm>
          <a:prstGeom prst="rect">
            <a:avLst/>
          </a:prstGeom>
        </p:spPr>
      </p:pic>
      <p:sp>
        <p:nvSpPr>
          <p:cNvPr id="9" name="椭圆 1"/>
          <p:cNvSpPr/>
          <p:nvPr/>
        </p:nvSpPr>
        <p:spPr>
          <a:xfrm>
            <a:off x="862165" y="3048694"/>
            <a:ext cx="2159438" cy="2158876"/>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Tree>
    <p:extLst>
      <p:ext uri="{BB962C8B-B14F-4D97-AF65-F5344CB8AC3E}">
        <p14:creationId xmlns:p14="http://schemas.microsoft.com/office/powerpoint/2010/main" val="180644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1" r="3930"/>
          <a:stretch/>
        </p:blipFill>
        <p:spPr bwMode="auto">
          <a:xfrm>
            <a:off x="611560" y="1628800"/>
            <a:ext cx="7741368"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4211960" y="337220"/>
            <a:ext cx="1979712" cy="1291580"/>
          </a:xfrm>
        </p:spPr>
        <p:txBody>
          <a:bodyPr/>
          <a:lstStyle/>
          <a:p>
            <a:r>
              <a:rPr lang="zh-TW" altLang="en-US" sz="3200" dirty="0" smtClean="0">
                <a:latin typeface="Meiryo UI" panose="020B0604030504040204" pitchFamily="34" charset="-128"/>
                <a:ea typeface="Meiryo UI" panose="020B0604030504040204" pitchFamily="34" charset="-128"/>
                <a:cs typeface="Meiryo UI" panose="020B0604030504040204" pitchFamily="34" charset="-128"/>
              </a:rPr>
              <a:t>組織架構</a:t>
            </a:r>
            <a:endParaRPr lang="zh-TW" altLang="en-US" sz="32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71146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 name="群組 26"/>
          <p:cNvGrpSpPr/>
          <p:nvPr/>
        </p:nvGrpSpPr>
        <p:grpSpPr>
          <a:xfrm>
            <a:off x="2483768" y="1700808"/>
            <a:ext cx="5693269" cy="1224136"/>
            <a:chOff x="3276333" y="1124740"/>
            <a:chExt cx="3381196" cy="720000"/>
          </a:xfrm>
        </p:grpSpPr>
        <p:sp>
          <p:nvSpPr>
            <p:cNvPr id="28" name="TextBox 16"/>
            <p:cNvSpPr txBox="1"/>
            <p:nvPr/>
          </p:nvSpPr>
          <p:spPr>
            <a:xfrm>
              <a:off x="3585237" y="1124740"/>
              <a:ext cx="3072292" cy="720000"/>
            </a:xfrm>
            <a:prstGeom prst="roundRect">
              <a:avLst>
                <a:gd name="adj" fmla="val 8176"/>
              </a:avLst>
            </a:prstGeom>
            <a:solidFill>
              <a:schemeClr val="accent1"/>
            </a:solidFill>
            <a:ln w="19050">
              <a:solidFill>
                <a:schemeClr val="bg1">
                  <a:lumMod val="65000"/>
                </a:schemeClr>
              </a:solidFill>
            </a:ln>
          </p:spPr>
          <p:txBody>
            <a:bodyPr wrap="none" rtlCol="0" anchor="ctr">
              <a:noAutofit/>
            </a:bodyPr>
            <a:lstStyle/>
            <a:p>
              <a:pPr algn="ct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職務輪調</a:t>
              </a:r>
              <a:endParaRPr lang="zh-CN" altLang="en-US" sz="2400" b="1" dirty="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9" name="椭圆 17"/>
            <p:cNvSpPr/>
            <p:nvPr/>
          </p:nvSpPr>
          <p:spPr>
            <a:xfrm>
              <a:off x="3276333" y="1172063"/>
              <a:ext cx="625354" cy="625354"/>
            </a:xfrm>
            <a:prstGeom prst="ellipse">
              <a:avLst/>
            </a:prstGeom>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en-US" altLang="zh-CN" sz="2800" b="1" dirty="0" smtClean="0">
                  <a:solidFill>
                    <a:schemeClr val="accent1"/>
                  </a:solidFill>
                  <a:latin typeface="微軟正黑體" pitchFamily="34" charset="-120"/>
                  <a:ea typeface="微軟正黑體" pitchFamily="34" charset="-120"/>
                  <a:cs typeface="Arial Unicode MS" pitchFamily="34" charset="-122"/>
                </a:rPr>
                <a:t>1</a:t>
              </a:r>
              <a:endParaRPr lang="zh-CN" altLang="en-US" sz="2800" b="1" dirty="0">
                <a:solidFill>
                  <a:schemeClr val="accent1"/>
                </a:solidFill>
                <a:latin typeface="微軟正黑體" pitchFamily="34" charset="-120"/>
                <a:ea typeface="微軟正黑體" pitchFamily="34" charset="-120"/>
                <a:cs typeface="Arial Unicode MS" pitchFamily="34" charset="-122"/>
              </a:endParaRPr>
            </a:p>
          </p:txBody>
        </p:sp>
      </p:grpSp>
      <p:grpSp>
        <p:nvGrpSpPr>
          <p:cNvPr id="33" name="群組 32"/>
          <p:cNvGrpSpPr/>
          <p:nvPr/>
        </p:nvGrpSpPr>
        <p:grpSpPr>
          <a:xfrm>
            <a:off x="2483768" y="3305067"/>
            <a:ext cx="5693269" cy="1224136"/>
            <a:chOff x="3276333" y="1124740"/>
            <a:chExt cx="3381196" cy="720000"/>
          </a:xfrm>
        </p:grpSpPr>
        <p:sp>
          <p:nvSpPr>
            <p:cNvPr id="34" name="TextBox 16"/>
            <p:cNvSpPr txBox="1"/>
            <p:nvPr/>
          </p:nvSpPr>
          <p:spPr>
            <a:xfrm>
              <a:off x="3585237" y="1124740"/>
              <a:ext cx="3072292" cy="720000"/>
            </a:xfrm>
            <a:prstGeom prst="roundRect">
              <a:avLst>
                <a:gd name="adj" fmla="val 8176"/>
              </a:avLst>
            </a:prstGeom>
            <a:solidFill>
              <a:srgbClr val="C00000"/>
            </a:solidFill>
            <a:ln w="19050">
              <a:solidFill>
                <a:schemeClr val="bg1">
                  <a:lumMod val="65000"/>
                </a:schemeClr>
              </a:solidFill>
            </a:ln>
          </p:spPr>
          <p:txBody>
            <a:bodyPr wrap="none" rtlCol="0" anchor="ctr">
              <a:noAutofit/>
            </a:bodyPr>
            <a:lstStyle/>
            <a:p>
              <a:pPr algn="ct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離島服務</a:t>
              </a:r>
              <a:r>
                <a:rPr lang="en-US" altLang="zh-TW"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3</a:t>
              </a: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年優先回</a:t>
              </a:r>
              <a:r>
                <a:rPr lang="en-US" altLang="zh-TW"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調</a:t>
              </a:r>
              <a:r>
                <a:rPr lang="en-US" altLang="zh-TW"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任</a:t>
              </a:r>
              <a:endParaRPr lang="zh-CN" altLang="en-US" sz="2400" b="1" dirty="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椭圆 17"/>
            <p:cNvSpPr/>
            <p:nvPr/>
          </p:nvSpPr>
          <p:spPr>
            <a:xfrm>
              <a:off x="3276333" y="1172063"/>
              <a:ext cx="625354" cy="625354"/>
            </a:xfrm>
            <a:prstGeom prst="ellipse">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en-US" altLang="zh-TW" sz="2800" b="1" dirty="0" smtClean="0">
                  <a:solidFill>
                    <a:srgbClr val="C00000"/>
                  </a:solidFill>
                  <a:latin typeface="微軟正黑體" pitchFamily="34" charset="-120"/>
                  <a:ea typeface="微軟正黑體" pitchFamily="34" charset="-120"/>
                  <a:cs typeface="Arial Unicode MS" pitchFamily="34" charset="-122"/>
                </a:rPr>
                <a:t>2</a:t>
              </a:r>
              <a:endParaRPr lang="zh-CN" altLang="en-US" sz="2800" b="1" dirty="0">
                <a:solidFill>
                  <a:srgbClr val="C00000"/>
                </a:solidFill>
                <a:latin typeface="微軟正黑體" pitchFamily="34" charset="-120"/>
                <a:ea typeface="微軟正黑體" pitchFamily="34" charset="-120"/>
                <a:cs typeface="Arial Unicode MS" pitchFamily="34" charset="-122"/>
              </a:endParaRPr>
            </a:p>
          </p:txBody>
        </p:sp>
      </p:grpSp>
      <p:grpSp>
        <p:nvGrpSpPr>
          <p:cNvPr id="36" name="群組 35"/>
          <p:cNvGrpSpPr/>
          <p:nvPr/>
        </p:nvGrpSpPr>
        <p:grpSpPr>
          <a:xfrm>
            <a:off x="2483768" y="4989784"/>
            <a:ext cx="5693269" cy="1224136"/>
            <a:chOff x="3276333" y="1124740"/>
            <a:chExt cx="3381196" cy="720000"/>
          </a:xfrm>
        </p:grpSpPr>
        <p:sp>
          <p:nvSpPr>
            <p:cNvPr id="37" name="TextBox 16"/>
            <p:cNvSpPr txBox="1"/>
            <p:nvPr/>
          </p:nvSpPr>
          <p:spPr>
            <a:xfrm>
              <a:off x="3585237" y="1124740"/>
              <a:ext cx="3072292" cy="720000"/>
            </a:xfrm>
            <a:prstGeom prst="roundRect">
              <a:avLst>
                <a:gd name="adj" fmla="val 8176"/>
              </a:avLst>
            </a:prstGeom>
            <a:solidFill>
              <a:srgbClr val="0DB338"/>
            </a:solidFill>
            <a:ln w="19050">
              <a:solidFill>
                <a:schemeClr val="bg1">
                  <a:lumMod val="65000"/>
                </a:schemeClr>
              </a:solidFill>
            </a:ln>
          </p:spPr>
          <p:txBody>
            <a:bodyPr wrap="none" rtlCol="0" anchor="ctr">
              <a:noAutofit/>
            </a:bodyPr>
            <a:lstStyle/>
            <a:p>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具</a:t>
              </a:r>
              <a:r>
                <a:rPr lang="en-US" altLang="zh-TW"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5</a:t>
              </a:r>
              <a:r>
                <a:rPr lang="zh-TW" altLang="en-US" sz="2400" b="1" dirty="0" smtClean="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rPr>
                <a:t>年以上審計實務經驗參加甄審</a:t>
              </a:r>
              <a:endParaRPr lang="zh-CN" altLang="en-US" sz="2400" b="1" dirty="0">
                <a:solidFill>
                  <a:schemeClr val="bg1">
                    <a:lumMod val="9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椭圆 17"/>
            <p:cNvSpPr/>
            <p:nvPr/>
          </p:nvSpPr>
          <p:spPr>
            <a:xfrm>
              <a:off x="3276333" y="1172063"/>
              <a:ext cx="625354" cy="625354"/>
            </a:xfrm>
            <a:prstGeom prst="ellipse">
              <a:avLst/>
            </a:prstGeom>
            <a:ln>
              <a:solidFill>
                <a:srgbClr val="0DB338"/>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en-US" altLang="zh-TW" sz="2800" b="1" dirty="0" smtClean="0">
                  <a:solidFill>
                    <a:srgbClr val="0DB338"/>
                  </a:solidFill>
                  <a:latin typeface="微軟正黑體" pitchFamily="34" charset="-120"/>
                  <a:ea typeface="微軟正黑體" pitchFamily="34" charset="-120"/>
                  <a:cs typeface="Arial Unicode MS" pitchFamily="34" charset="-122"/>
                </a:rPr>
                <a:t>3</a:t>
              </a:r>
              <a:endParaRPr lang="zh-CN" altLang="en-US" sz="2800" b="1" dirty="0">
                <a:solidFill>
                  <a:srgbClr val="0DB338"/>
                </a:solidFill>
                <a:latin typeface="微軟正黑體" pitchFamily="34" charset="-120"/>
                <a:ea typeface="微軟正黑體" pitchFamily="34" charset="-120"/>
                <a:cs typeface="Arial Unicode MS" pitchFamily="34" charset="-122"/>
              </a:endParaRPr>
            </a:p>
          </p:txBody>
        </p:sp>
      </p:grpSp>
      <p:grpSp>
        <p:nvGrpSpPr>
          <p:cNvPr id="57" name="群組 56"/>
          <p:cNvGrpSpPr/>
          <p:nvPr/>
        </p:nvGrpSpPr>
        <p:grpSpPr>
          <a:xfrm>
            <a:off x="611560" y="1752689"/>
            <a:ext cx="1756157" cy="4461231"/>
            <a:chOff x="611560" y="1752689"/>
            <a:chExt cx="1756157" cy="4461231"/>
          </a:xfrm>
        </p:grpSpPr>
        <p:grpSp>
          <p:nvGrpSpPr>
            <p:cNvPr id="51" name="群組 50"/>
            <p:cNvGrpSpPr/>
            <p:nvPr/>
          </p:nvGrpSpPr>
          <p:grpSpPr>
            <a:xfrm>
              <a:off x="611560" y="1752689"/>
              <a:ext cx="1756157" cy="4461231"/>
              <a:chOff x="467544" y="1700808"/>
              <a:chExt cx="1756157" cy="4461231"/>
            </a:xfrm>
          </p:grpSpPr>
          <p:sp>
            <p:nvSpPr>
              <p:cNvPr id="49" name="流程圖: 程序 48"/>
              <p:cNvSpPr/>
              <p:nvPr/>
            </p:nvSpPr>
            <p:spPr bwMode="auto">
              <a:xfrm>
                <a:off x="467544" y="1700808"/>
                <a:ext cx="1224136" cy="4432654"/>
              </a:xfrm>
              <a:prstGeom prst="flowChartProcess">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sp>
            <p:nvSpPr>
              <p:cNvPr id="50" name="向右箭號 49"/>
              <p:cNvSpPr/>
              <p:nvPr/>
            </p:nvSpPr>
            <p:spPr bwMode="auto">
              <a:xfrm>
                <a:off x="1419726" y="1711112"/>
                <a:ext cx="792088" cy="648072"/>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sp>
            <p:nvSpPr>
              <p:cNvPr id="52" name="向右箭號 51"/>
              <p:cNvSpPr/>
              <p:nvPr/>
            </p:nvSpPr>
            <p:spPr bwMode="auto">
              <a:xfrm>
                <a:off x="1431613" y="2661826"/>
                <a:ext cx="792088" cy="648072"/>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sp>
            <p:nvSpPr>
              <p:cNvPr id="53" name="向右箭號 52"/>
              <p:cNvSpPr/>
              <p:nvPr/>
            </p:nvSpPr>
            <p:spPr bwMode="auto">
              <a:xfrm>
                <a:off x="1431613" y="3612540"/>
                <a:ext cx="792088" cy="648072"/>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sp>
            <p:nvSpPr>
              <p:cNvPr id="54" name="向右箭號 53"/>
              <p:cNvSpPr/>
              <p:nvPr/>
            </p:nvSpPr>
            <p:spPr bwMode="auto">
              <a:xfrm>
                <a:off x="1416402" y="4563254"/>
                <a:ext cx="792088" cy="648072"/>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sp>
            <p:nvSpPr>
              <p:cNvPr id="55" name="向右箭號 54"/>
              <p:cNvSpPr/>
              <p:nvPr/>
            </p:nvSpPr>
            <p:spPr bwMode="auto">
              <a:xfrm>
                <a:off x="1431613" y="5513967"/>
                <a:ext cx="792088" cy="648072"/>
              </a:xfrm>
              <a:prstGeom prst="rightArrow">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smtClean="0">
                  <a:ln>
                    <a:noFill/>
                  </a:ln>
                  <a:solidFill>
                    <a:schemeClr val="tx1"/>
                  </a:solidFill>
                  <a:effectLst/>
                  <a:latin typeface="Arial" charset="0"/>
                </a:endParaRPr>
              </a:p>
            </p:txBody>
          </p:sp>
        </p:grpSp>
        <p:sp>
          <p:nvSpPr>
            <p:cNvPr id="56" name="文字方塊 55"/>
            <p:cNvSpPr txBox="1"/>
            <p:nvPr/>
          </p:nvSpPr>
          <p:spPr>
            <a:xfrm>
              <a:off x="975834" y="1918479"/>
              <a:ext cx="518953" cy="4247317"/>
            </a:xfrm>
            <a:prstGeom prst="rect">
              <a:avLst/>
            </a:prstGeom>
            <a:noFill/>
          </p:spPr>
          <p:txBody>
            <a:bodyPr wrap="square" rtlCol="0">
              <a:spAutoFit/>
            </a:bodyPr>
            <a:lstStyle/>
            <a:p>
              <a:pPr algn="ctr"/>
              <a:r>
                <a:rPr lang="zh-TW" altLang="en-US"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每年</a:t>
              </a:r>
              <a:r>
                <a:rPr lang="en-US" altLang="zh-TW"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6</a:t>
              </a:r>
              <a:r>
                <a:rPr lang="zh-TW" altLang="en-US"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月及</a:t>
              </a:r>
              <a:r>
                <a:rPr lang="en-US" altLang="zh-TW"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12</a:t>
              </a:r>
              <a:r>
                <a:rPr lang="zh-TW" altLang="en-US"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月</a:t>
              </a:r>
              <a:endParaRPr lang="en-US" altLang="zh-TW" dirty="0">
                <a:solidFill>
                  <a:srgbClr val="0066FF"/>
                </a:solidFill>
                <a:latin typeface="Meiryo UI" panose="020B0604030504040204" pitchFamily="34" charset="-128"/>
                <a:ea typeface="Meiryo UI" panose="020B0604030504040204" pitchFamily="34" charset="-128"/>
                <a:cs typeface="Meiryo UI" panose="020B0604030504040204" pitchFamily="34" charset="-128"/>
              </a:endParaRPr>
            </a:p>
            <a:p>
              <a:pPr algn="ctr"/>
              <a:r>
                <a:rPr lang="zh-TW" altLang="en-US"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服務</a:t>
              </a:r>
              <a:r>
                <a:rPr lang="zh-TW" altLang="en-US" dirty="0">
                  <a:solidFill>
                    <a:srgbClr val="0066FF"/>
                  </a:solidFill>
                  <a:latin typeface="Meiryo UI" panose="020B0604030504040204" pitchFamily="34" charset="-128"/>
                  <a:ea typeface="Meiryo UI" panose="020B0604030504040204" pitchFamily="34" charset="-128"/>
                  <a:cs typeface="Meiryo UI" panose="020B0604030504040204" pitchFamily="34" charset="-128"/>
                </a:rPr>
                <a:t>地區請調調查</a:t>
              </a:r>
            </a:p>
          </p:txBody>
        </p:sp>
      </p:grpSp>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輪調及升遷</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53657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52736"/>
            <a:ext cx="9144000" cy="1143000"/>
          </a:xfrm>
        </p:spPr>
        <p:txBody>
          <a:bodyPr/>
          <a:lstStyle/>
          <a:p>
            <a:r>
              <a:rPr lang="zh-TW" altLang="en-US" dirty="0">
                <a:latin typeface="Meiryo UI" panose="020B0604030504040204" pitchFamily="34" charset="-128"/>
                <a:ea typeface="Meiryo UI" panose="020B0604030504040204" pitchFamily="34" charset="-128"/>
                <a:cs typeface="Meiryo UI" panose="020B0604030504040204" pitchFamily="34" charset="-128"/>
              </a:rPr>
              <a:t>專業工作</a:t>
            </a:r>
            <a:r>
              <a:rPr lang="zh-TW" altLang="en-US" dirty="0" smtClean="0">
                <a:latin typeface="Meiryo UI" panose="020B0604030504040204" pitchFamily="34" charset="-128"/>
                <a:ea typeface="Meiryo UI" panose="020B0604030504040204" pitchFamily="34" charset="-128"/>
                <a:cs typeface="Meiryo UI" panose="020B0604030504040204" pitchFamily="34" charset="-128"/>
              </a:rPr>
              <a:t>環境</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Rectangle 4"/>
          <p:cNvSpPr txBox="1">
            <a:spLocks noChangeArrowheads="1"/>
          </p:cNvSpPr>
          <p:nvPr/>
        </p:nvSpPr>
        <p:spPr>
          <a:xfrm>
            <a:off x="451173" y="2348880"/>
            <a:ext cx="5632995" cy="3816424"/>
          </a:xfrm>
          <a:prstGeom prst="rect">
            <a:avLst/>
          </a:prstGeom>
        </p:spPr>
        <p:txBody>
          <a:bodyPr/>
          <a:lst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a:lstStyle>
          <a:p>
            <a:pPr eaLnBrk="1" hangingPunct="1">
              <a:lnSpc>
                <a:spcPct val="140000"/>
              </a:lnSpc>
              <a:buClr>
                <a:srgbClr val="FF0000"/>
              </a:buClr>
              <a:buFont typeface="Wingdings" panose="05000000000000000000" pitchFamily="2" charset="2"/>
              <a:buChar char="ü"/>
              <a:defRPr/>
            </a:pPr>
            <a:r>
              <a:rPr lang="zh-TW" altLang="en-US" sz="2400" kern="0" dirty="0" smtClean="0">
                <a:solidFill>
                  <a:srgbClr val="0DB338"/>
                </a:solidFill>
                <a:latin typeface="Microsoft YaHei" panose="020B0503020204020204" pitchFamily="34" charset="-122"/>
                <a:ea typeface="Microsoft YaHei" panose="020B0503020204020204" pitchFamily="34" charset="-122"/>
                <a:cs typeface="Meiryo UI" panose="020B0604030504040204" pitchFamily="34" charset="-128"/>
              </a:rPr>
              <a:t>強調工作團隊，每年定期辦理溝通技巧、組織學習等訓練課程</a:t>
            </a:r>
          </a:p>
          <a:p>
            <a:pPr eaLnBrk="1" hangingPunct="1">
              <a:lnSpc>
                <a:spcPct val="140000"/>
              </a:lnSpc>
              <a:buClr>
                <a:srgbClr val="FF0000"/>
              </a:buClr>
              <a:buFont typeface="Wingdings" panose="05000000000000000000" pitchFamily="2" charset="2"/>
              <a:buChar char="ü"/>
              <a:defRPr/>
            </a:pPr>
            <a:r>
              <a:rPr lang="zh-TW" altLang="en-US"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運用最新查核軟體或工具，如：</a:t>
            </a:r>
            <a:r>
              <a:rPr lang="en-US" altLang="zh-TW"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ACL</a:t>
            </a:r>
            <a:r>
              <a:rPr lang="zh-TW" altLang="en-US"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a:t>
            </a:r>
            <a:r>
              <a:rPr lang="en-US" altLang="zh-TW"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SQL</a:t>
            </a:r>
            <a:r>
              <a:rPr lang="zh-TW" altLang="en-US"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a:t>
            </a:r>
            <a:r>
              <a:rPr lang="en-US" altLang="zh-TW"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Excel</a:t>
            </a:r>
            <a:r>
              <a:rPr lang="zh-TW" altLang="en-US"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rPr>
              <a:t>巨集等</a:t>
            </a:r>
            <a:endParaRPr lang="en-US" altLang="zh-TW" sz="2400" kern="0" dirty="0" smtClean="0">
              <a:solidFill>
                <a:srgbClr val="0066FF"/>
              </a:solidFill>
              <a:latin typeface="Microsoft YaHei" panose="020B0503020204020204" pitchFamily="34" charset="-122"/>
              <a:ea typeface="Microsoft YaHei" panose="020B0503020204020204" pitchFamily="34" charset="-122"/>
              <a:cs typeface="Meiryo UI" panose="020B0604030504040204" pitchFamily="34" charset="-128"/>
            </a:endParaRPr>
          </a:p>
          <a:p>
            <a:pPr eaLnBrk="1" hangingPunct="1">
              <a:lnSpc>
                <a:spcPct val="140000"/>
              </a:lnSpc>
              <a:buClr>
                <a:srgbClr val="FF0000"/>
              </a:buClr>
              <a:buFont typeface="Wingdings" panose="05000000000000000000" pitchFamily="2" charset="2"/>
              <a:buChar char="ü"/>
              <a:defRPr/>
            </a:pPr>
            <a:r>
              <a:rPr lang="zh-TW" altLang="en-US"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rPr>
              <a:t>參考國際審計組織作法，訂定相關工作指引，目前共有</a:t>
            </a:r>
            <a:r>
              <a:rPr lang="en-US" altLang="zh-TW"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rPr>
              <a:t>8</a:t>
            </a:r>
            <a:r>
              <a:rPr lang="zh-TW" altLang="en-US"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rPr>
              <a:t>類合計</a:t>
            </a:r>
            <a:r>
              <a:rPr lang="en-US" altLang="zh-TW"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rPr>
              <a:t>32</a:t>
            </a:r>
            <a:r>
              <a:rPr lang="zh-TW" altLang="en-US"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rPr>
              <a:t>項工作指引</a:t>
            </a:r>
            <a:endParaRPr lang="en-US" altLang="zh-TW" sz="2400" kern="0" dirty="0" smtClean="0">
              <a:solidFill>
                <a:srgbClr val="C00000"/>
              </a:solidFill>
              <a:latin typeface="Microsoft YaHei" panose="020B0503020204020204" pitchFamily="34" charset="-122"/>
              <a:ea typeface="Microsoft YaHei" panose="020B0503020204020204" pitchFamily="34" charset="-122"/>
              <a:cs typeface="Meiryo UI" panose="020B0604030504040204" pitchFamily="34" charset="-128"/>
            </a:endParaRPr>
          </a:p>
        </p:txBody>
      </p:sp>
      <p:pic>
        <p:nvPicPr>
          <p:cNvPr id="4" name="Picture 2" descr="C:\Users\cchu\Desktop\簡報小圖\0102814454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940" y="2636913"/>
            <a:ext cx="2667896"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5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52736"/>
            <a:ext cx="9144000" cy="1143000"/>
          </a:xfrm>
        </p:spPr>
        <p:txBody>
          <a:bodyPr/>
          <a:lstStyle/>
          <a:p>
            <a:r>
              <a:rPr lang="zh-TW" altLang="en-US" dirty="0">
                <a:latin typeface="Meiryo UI" panose="020B0604030504040204" pitchFamily="34" charset="-128"/>
                <a:ea typeface="Meiryo UI" panose="020B0604030504040204" pitchFamily="34" charset="-128"/>
                <a:cs typeface="Meiryo UI" panose="020B0604030504040204" pitchFamily="34" charset="-128"/>
              </a:rPr>
              <a:t>卓越工作</a:t>
            </a:r>
            <a:r>
              <a:rPr lang="zh-TW" altLang="en-US" dirty="0" smtClean="0">
                <a:latin typeface="Meiryo UI" panose="020B0604030504040204" pitchFamily="34" charset="-128"/>
                <a:ea typeface="Meiryo UI" panose="020B0604030504040204" pitchFamily="34" charset="-128"/>
                <a:cs typeface="Meiryo UI" panose="020B0604030504040204" pitchFamily="34" charset="-128"/>
              </a:rPr>
              <a:t>條件</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Rectangle 3"/>
          <p:cNvSpPr txBox="1">
            <a:spLocks noChangeArrowheads="1"/>
          </p:cNvSpPr>
          <p:nvPr/>
        </p:nvSpPr>
        <p:spPr>
          <a:xfrm>
            <a:off x="395536" y="2348880"/>
            <a:ext cx="5688631" cy="3672409"/>
          </a:xfrm>
          <a:prstGeom prst="rect">
            <a:avLst/>
          </a:prstGeom>
        </p:spPr>
        <p:txBody>
          <a:bodyPr/>
          <a:lst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a:lstStyle>
          <a:p>
            <a:pPr eaLnBrk="1" hangingPunct="1">
              <a:lnSpc>
                <a:spcPct val="120000"/>
              </a:lnSpc>
              <a:buClr>
                <a:srgbClr val="FF0000"/>
              </a:buClr>
              <a:buFont typeface="Wingdings" panose="05000000000000000000" pitchFamily="2" charset="2"/>
              <a:buChar char="ü"/>
              <a:defRPr/>
            </a:pPr>
            <a:r>
              <a:rPr lang="zh-TW" altLang="en-US" sz="2800" kern="0" dirty="0" smtClean="0">
                <a:solidFill>
                  <a:schemeClr val="accent6">
                    <a:lumMod val="50000"/>
                  </a:schemeClr>
                </a:solidFill>
                <a:latin typeface="Microsoft YaHei" panose="020B0503020204020204" pitchFamily="34" charset="-122"/>
                <a:ea typeface="Microsoft YaHei" panose="020B0503020204020204" pitchFamily="34" charset="-122"/>
              </a:rPr>
              <a:t>法律保障審計人員工作權</a:t>
            </a:r>
          </a:p>
          <a:p>
            <a:pPr eaLnBrk="1" hangingPunct="1">
              <a:lnSpc>
                <a:spcPct val="120000"/>
              </a:lnSpc>
              <a:buClr>
                <a:srgbClr val="FF0000"/>
              </a:buClr>
              <a:buFont typeface="Wingdings" panose="05000000000000000000" pitchFamily="2" charset="2"/>
              <a:buChar char="ü"/>
              <a:defRPr/>
            </a:pPr>
            <a:r>
              <a:rPr lang="zh-TW" altLang="en-US" sz="2800" kern="0" dirty="0" smtClean="0">
                <a:solidFill>
                  <a:srgbClr val="009999"/>
                </a:solidFill>
                <a:latin typeface="Microsoft YaHei" panose="020B0503020204020204" pitchFamily="34" charset="-122"/>
                <a:ea typeface="Microsoft YaHei" panose="020B0503020204020204" pitchFamily="34" charset="-122"/>
              </a:rPr>
              <a:t>獨立自主性較強</a:t>
            </a:r>
          </a:p>
          <a:p>
            <a:pPr eaLnBrk="1" hangingPunct="1">
              <a:lnSpc>
                <a:spcPct val="120000"/>
              </a:lnSpc>
              <a:buClr>
                <a:srgbClr val="FF0000"/>
              </a:buClr>
              <a:buFont typeface="Wingdings" panose="05000000000000000000" pitchFamily="2" charset="2"/>
              <a:buChar char="ü"/>
              <a:defRPr/>
            </a:pPr>
            <a:r>
              <a:rPr lang="zh-TW" altLang="en-US" sz="2800" kern="0" dirty="0" smtClean="0">
                <a:solidFill>
                  <a:schemeClr val="accent6">
                    <a:lumMod val="50000"/>
                  </a:schemeClr>
                </a:solidFill>
                <a:latin typeface="Microsoft YaHei" panose="020B0503020204020204" pitchFamily="34" charset="-122"/>
                <a:ea typeface="Microsoft YaHei" panose="020B0503020204020204" pitchFamily="34" charset="-122"/>
              </a:rPr>
              <a:t>服務單位均在交通方便之都會區</a:t>
            </a:r>
          </a:p>
          <a:p>
            <a:pPr eaLnBrk="1" hangingPunct="1">
              <a:lnSpc>
                <a:spcPct val="120000"/>
              </a:lnSpc>
              <a:buClr>
                <a:srgbClr val="FF0000"/>
              </a:buClr>
              <a:buFont typeface="Wingdings" panose="05000000000000000000" pitchFamily="2" charset="2"/>
              <a:buChar char="ü"/>
              <a:defRPr/>
            </a:pPr>
            <a:r>
              <a:rPr lang="zh-TW" altLang="en-US" sz="2800" kern="0" dirty="0" smtClean="0">
                <a:solidFill>
                  <a:srgbClr val="009999"/>
                </a:solidFill>
                <a:latin typeface="Microsoft YaHei" panose="020B0503020204020204" pitchFamily="34" charset="-122"/>
                <a:ea typeface="Microsoft YaHei" panose="020B0503020204020204" pitchFamily="34" charset="-122"/>
              </a:rPr>
              <a:t>工作與生活較能平衡</a:t>
            </a:r>
          </a:p>
          <a:p>
            <a:pPr eaLnBrk="1" hangingPunct="1">
              <a:lnSpc>
                <a:spcPct val="120000"/>
              </a:lnSpc>
              <a:buClr>
                <a:srgbClr val="FF0000"/>
              </a:buClr>
              <a:buFont typeface="Wingdings" panose="05000000000000000000" pitchFamily="2" charset="2"/>
              <a:buChar char="ü"/>
              <a:defRPr/>
            </a:pPr>
            <a:r>
              <a:rPr lang="zh-TW" altLang="en-US" sz="2800" kern="0" dirty="0" smtClean="0">
                <a:solidFill>
                  <a:schemeClr val="accent6">
                    <a:lumMod val="50000"/>
                  </a:schemeClr>
                </a:solidFill>
                <a:latin typeface="Microsoft YaHei" panose="020B0503020204020204" pitchFamily="34" charset="-122"/>
                <a:ea typeface="Microsoft YaHei" panose="020B0503020204020204" pitchFamily="34" charset="-122"/>
              </a:rPr>
              <a:t>獎懲分明</a:t>
            </a:r>
          </a:p>
          <a:p>
            <a:pPr eaLnBrk="1" hangingPunct="1">
              <a:lnSpc>
                <a:spcPct val="120000"/>
              </a:lnSpc>
              <a:buClr>
                <a:srgbClr val="FF0000"/>
              </a:buClr>
              <a:buFont typeface="Wingdings" panose="05000000000000000000" pitchFamily="2" charset="2"/>
              <a:buChar char="ü"/>
              <a:defRPr/>
            </a:pPr>
            <a:r>
              <a:rPr lang="zh-TW" altLang="en-US" sz="2800" kern="0" dirty="0" smtClean="0">
                <a:solidFill>
                  <a:srgbClr val="009999"/>
                </a:solidFill>
                <a:latin typeface="Microsoft YaHei" panose="020B0503020204020204" pitchFamily="34" charset="-122"/>
                <a:ea typeface="Microsoft YaHei" panose="020B0503020204020204" pitchFamily="34" charset="-122"/>
              </a:rPr>
              <a:t>申訴管道暢通</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965352"/>
            <a:ext cx="329952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36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stCondLst>
                                            <p:cond delay="0"/>
                                          </p:stCondLst>
                                        </p:cTn>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stCondLst>
                                            <p:cond delay="0"/>
                                          </p:stCondLst>
                                        </p:cTn>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stCondLst>
                                            <p:cond delay="0"/>
                                          </p:stCondLst>
                                        </p:cTn>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stCondLst>
                                            <p:cond delay="0"/>
                                          </p:stCondLst>
                                        </p:cTn>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stCondLst>
                                            <p:cond delay="0"/>
                                          </p:stCondLst>
                                        </p:cTn>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stCondLst>
                                            <p:cond delay="0"/>
                                          </p:stCondLst>
                                        </p:cTn>
                                        <p:tgtEl>
                                          <p:spTgt spid="3">
                                            <p:txEl>
                                              <p:pRg st="5" end="5"/>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3"/>
          <p:cNvSpPr txBox="1">
            <a:spLocks/>
          </p:cNvSpPr>
          <p:nvPr/>
        </p:nvSpPr>
        <p:spPr>
          <a:xfrm>
            <a:off x="112068" y="2135952"/>
            <a:ext cx="9036496" cy="3744416"/>
          </a:xfrm>
          <a:prstGeom prst="rect">
            <a:avLst/>
          </a:prstGeom>
        </p:spPr>
        <p:txBody>
          <a:bodyPr/>
          <a:lst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a:lstStyle>
          <a:p>
            <a:pPr>
              <a:spcBef>
                <a:spcPts val="600"/>
              </a:spcBef>
              <a:buClr>
                <a:srgbClr val="000099"/>
              </a:buClr>
              <a:buFont typeface="Wingdings" panose="05000000000000000000" pitchFamily="2" charset="2"/>
              <a:buChar char="Ø"/>
              <a:defRPr/>
            </a:pPr>
            <a:r>
              <a:rPr lang="en-US" altLang="zh-TW" sz="2400" kern="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104</a:t>
            </a:r>
            <a:r>
              <a:rPr lang="zh-TW" altLang="en-US" sz="2400" kern="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年度審計人員參加訓練共計</a:t>
            </a:r>
            <a:r>
              <a:rPr lang="en-US" altLang="zh-TW" sz="2400" kern="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13,163</a:t>
            </a:r>
            <a:r>
              <a:rPr lang="zh-TW" altLang="zh-TW" sz="2400" kern="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人次</a:t>
            </a:r>
            <a:r>
              <a:rPr lang="zh-TW" altLang="zh-TW" sz="2400" kern="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2400" kern="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訓練類型包括</a:t>
            </a:r>
            <a:endParaRPr lang="en-US" altLang="zh-TW" sz="2400" kern="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endParaRPr>
          </a:p>
          <a:p>
            <a:pPr lvl="1">
              <a:spcBef>
                <a:spcPts val="600"/>
              </a:spcBef>
              <a:buClr>
                <a:srgbClr val="0DB338"/>
              </a:buClr>
              <a:buFont typeface="Wingdings" panose="05000000000000000000" pitchFamily="2" charset="2"/>
              <a:buChar char="l"/>
              <a:defRPr/>
            </a:pP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自辦</a:t>
            </a:r>
            <a:r>
              <a:rPr lang="zh-TW" altLang="en-US"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訓練及研習計</a:t>
            </a:r>
            <a:r>
              <a:rPr lang="en-US"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11,084</a:t>
            </a: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人次</a:t>
            </a:r>
            <a:endParaRPr lang="en-US"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spcBef>
                <a:spcPts val="600"/>
              </a:spcBef>
              <a:buClr>
                <a:srgbClr val="0DB338"/>
              </a:buClr>
              <a:buFont typeface="Wingdings" panose="05000000000000000000" pitchFamily="2" charset="2"/>
              <a:buChar char="l"/>
              <a:defRPr/>
            </a:pP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國家文官</a:t>
            </a:r>
            <a:r>
              <a:rPr lang="zh-TW" altLang="en-US"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學院</a:t>
            </a: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等機</a:t>
            </a:r>
            <a:r>
              <a:rPr lang="zh-TW" altLang="en-US"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關、學校、</a:t>
            </a:r>
            <a:r>
              <a:rPr lang="zh-TW" altLang="zh-TW" sz="2000" b="0" kern="0" dirty="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專業</a:t>
            </a: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團體之訓練</a:t>
            </a:r>
            <a:r>
              <a:rPr lang="zh-TW" altLang="en-US"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進修及研討會計</a:t>
            </a:r>
            <a:r>
              <a:rPr lang="en-US" altLang="zh-TW" sz="2000" b="0" kern="0" dirty="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2,079</a:t>
            </a:r>
            <a:r>
              <a:rPr lang="zh-TW" altLang="zh-TW" sz="2000" b="0" kern="0"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人次</a:t>
            </a:r>
            <a:endParaRPr lang="en-US" altLang="zh-TW" sz="2000" b="0" kern="0" dirty="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marL="457200" lvl="1" indent="0">
              <a:spcBef>
                <a:spcPts val="600"/>
              </a:spcBef>
              <a:buClr>
                <a:srgbClr val="0DB338"/>
              </a:buClr>
              <a:buNone/>
              <a:defRPr/>
            </a:pPr>
            <a:endParaRPr lang="en-US"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a:p>
            <a:pPr eaLnBrk="1" hangingPunct="1">
              <a:spcBef>
                <a:spcPts val="600"/>
              </a:spcBef>
              <a:buClr>
                <a:srgbClr val="000099"/>
              </a:buClr>
              <a:buFont typeface="Wingdings" panose="05000000000000000000" pitchFamily="2" charset="2"/>
              <a:buChar char="Ø"/>
              <a:defRPr/>
            </a:pPr>
            <a:r>
              <a:rPr lang="en-US"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104</a:t>
            </a:r>
            <a:r>
              <a:rPr lang="zh-TW"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年度推薦參加業務相關研究所入學考試錄取進修者計</a:t>
            </a:r>
            <a:r>
              <a:rPr lang="en-US"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39</a:t>
            </a:r>
            <a:r>
              <a:rPr lang="zh-TW"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人</a:t>
            </a:r>
            <a:endParaRPr lang="en-US"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a:p>
            <a:pPr eaLnBrk="1" hangingPunct="1">
              <a:spcBef>
                <a:spcPts val="600"/>
              </a:spcBef>
              <a:buClr>
                <a:srgbClr val="000099"/>
              </a:buClr>
              <a:buFont typeface="Wingdings" panose="05000000000000000000" pitchFamily="2" charset="2"/>
              <a:buChar char="Ø"/>
              <a:defRPr/>
            </a:pPr>
            <a:endParaRPr lang="en-US" altLang="zh-TW" sz="2400" kern="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a:p>
            <a:pPr eaLnBrk="1" hangingPunct="1">
              <a:spcBef>
                <a:spcPts val="600"/>
              </a:spcBef>
              <a:buClr>
                <a:srgbClr val="000099"/>
              </a:buClr>
              <a:buFont typeface="Wingdings" panose="05000000000000000000" pitchFamily="2" charset="2"/>
              <a:buChar char="Ø"/>
              <a:defRPr/>
            </a:pPr>
            <a:r>
              <a:rPr lang="zh-TW" altLang="en-US"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鼓勵報考國家專業證照</a:t>
            </a:r>
            <a:r>
              <a:rPr lang="en-US" altLang="zh-TW"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(CPA</a:t>
            </a:r>
            <a:r>
              <a:rPr lang="zh-TW" altLang="en-US"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a:t>
            </a:r>
            <a:r>
              <a:rPr lang="en-US" altLang="zh-TW"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CIA</a:t>
            </a:r>
            <a:r>
              <a:rPr lang="zh-TW" altLang="en-US"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a:t>
            </a:r>
            <a:r>
              <a:rPr lang="en-US" altLang="zh-TW"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CGAP</a:t>
            </a:r>
            <a:r>
              <a:rPr lang="zh-TW" altLang="en-US"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a:t>
            </a:r>
            <a:r>
              <a:rPr lang="en-US" altLang="zh-TW"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rPr>
              <a:t>CISA…)</a:t>
            </a:r>
          </a:p>
          <a:p>
            <a:pPr eaLnBrk="1" hangingPunct="1">
              <a:spcBef>
                <a:spcPts val="600"/>
              </a:spcBef>
              <a:buClr>
                <a:srgbClr val="000099"/>
              </a:buClr>
              <a:buFont typeface="Wingdings" panose="05000000000000000000" pitchFamily="2" charset="2"/>
              <a:buChar char="Ø"/>
              <a:defRPr/>
            </a:pPr>
            <a:endParaRPr lang="en-US" altLang="zh-TW" sz="2400" kern="0" dirty="0" smtClean="0">
              <a:solidFill>
                <a:srgbClr val="0070C0"/>
              </a:solidFill>
              <a:latin typeface="Meiryo UI" panose="020B0604030504040204" pitchFamily="34" charset="-128"/>
              <a:ea typeface="Meiryo UI" panose="020B0604030504040204" pitchFamily="34" charset="-128"/>
              <a:cs typeface="Meiryo UI" panose="020B0604030504040204" pitchFamily="34" charset="-128"/>
            </a:endParaRPr>
          </a:p>
          <a:p>
            <a:pPr eaLnBrk="1" hangingPunct="1">
              <a:spcBef>
                <a:spcPts val="600"/>
              </a:spcBef>
              <a:buClr>
                <a:srgbClr val="000099"/>
              </a:buClr>
              <a:buFont typeface="Wingdings" panose="05000000000000000000" pitchFamily="2" charset="2"/>
              <a:buChar char="Ø"/>
              <a:defRPr/>
            </a:pPr>
            <a:r>
              <a:rPr lang="zh-TW" altLang="en-US" sz="2400" kern="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出國參訪受訓</a:t>
            </a:r>
            <a:endParaRPr lang="zh-TW" altLang="en-US" sz="2400" kern="0"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矩形 3"/>
          <p:cNvSpPr/>
          <p:nvPr/>
        </p:nvSpPr>
        <p:spPr>
          <a:xfrm>
            <a:off x="2339752" y="1397953"/>
            <a:ext cx="4801314" cy="707886"/>
          </a:xfrm>
          <a:prstGeom prst="rect">
            <a:avLst/>
          </a:prstGeom>
          <a:noFill/>
        </p:spPr>
        <p:txBody>
          <a:bodyPr>
            <a:spAutoFit/>
          </a:bodyPr>
          <a:lstStyle/>
          <a:p>
            <a:pPr algn="ctr">
              <a:defRPr/>
            </a:pPr>
            <a:r>
              <a:rPr lang="zh-TW" altLang="en-US" sz="4000" b="1" dirty="0">
                <a:ln w="10541" cmpd="sng">
                  <a:solidFill>
                    <a:srgbClr val="7D7D7D">
                      <a:tint val="100000"/>
                      <a:shade val="100000"/>
                      <a:satMod val="110000"/>
                    </a:srgbClr>
                  </a:solidFill>
                  <a:prstDash val="solid"/>
                </a:ln>
                <a:solidFill>
                  <a:srgbClr val="000099"/>
                </a:solidFill>
                <a:latin typeface="Meiryo UI" panose="020B0604030504040204" pitchFamily="34" charset="-128"/>
                <a:ea typeface="Meiryo UI" panose="020B0604030504040204" pitchFamily="34" charset="-128"/>
                <a:cs typeface="Meiryo UI" panose="020B0604030504040204" pitchFamily="34" charset="-128"/>
              </a:rPr>
              <a:t>持續在職訓練</a:t>
            </a:r>
          </a:p>
        </p:txBody>
      </p:sp>
    </p:spTree>
    <p:extLst>
      <p:ext uri="{BB962C8B-B14F-4D97-AF65-F5344CB8AC3E}">
        <p14:creationId xmlns:p14="http://schemas.microsoft.com/office/powerpoint/2010/main" val="53319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92696"/>
            <a:ext cx="9144000" cy="1143000"/>
          </a:xfrm>
        </p:spPr>
        <p:txBody>
          <a:bodyPr/>
          <a:lstStyle/>
          <a:p>
            <a:r>
              <a:rPr lang="zh-TW" altLang="en-US" sz="4000" kern="1200" dirty="0">
                <a:ln w="10541" cmpd="sng">
                  <a:solidFill>
                    <a:srgbClr val="7D7D7D">
                      <a:tint val="100000"/>
                      <a:shade val="100000"/>
                      <a:satMod val="110000"/>
                    </a:srgbClr>
                  </a:solidFill>
                  <a:prstDash val="solid"/>
                </a:ln>
                <a:solidFill>
                  <a:srgbClr val="000099"/>
                </a:solidFill>
                <a:latin typeface="Meiryo UI" panose="020B0604030504040204" pitchFamily="34" charset="-128"/>
                <a:ea typeface="Meiryo UI" panose="020B0604030504040204" pitchFamily="34" charset="-128"/>
                <a:cs typeface="Meiryo UI" panose="020B0604030504040204" pitchFamily="34" charset="-128"/>
              </a:rPr>
              <a:t>審計人員訓練中心</a:t>
            </a:r>
          </a:p>
        </p:txBody>
      </p:sp>
      <p:pic>
        <p:nvPicPr>
          <p:cNvPr id="5122" name="Picture 2" descr="\\fs3\pub\pub\0訓委會交換區\0914\IMG_14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35068"/>
            <a:ext cx="3563888" cy="47518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大專院校宣導\10510\IMG_14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424" y="1628800"/>
            <a:ext cx="2487168" cy="1865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s3\pub\pub\0訓委會交換區\IMG_14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246787"/>
            <a:ext cx="2691699" cy="201877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s3\pub\pub\0訓委會交換區\IMG_14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852936"/>
            <a:ext cx="2487168" cy="186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2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簡報大綱</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51" name="Group 214"/>
          <p:cNvGrpSpPr>
            <a:grpSpLocks/>
          </p:cNvGrpSpPr>
          <p:nvPr/>
        </p:nvGrpSpPr>
        <p:grpSpPr bwMode="auto">
          <a:xfrm>
            <a:off x="855132" y="3329085"/>
            <a:ext cx="5544616" cy="741804"/>
            <a:chOff x="2789" y="1394"/>
            <a:chExt cx="2782" cy="308"/>
          </a:xfrm>
        </p:grpSpPr>
        <p:grpSp>
          <p:nvGrpSpPr>
            <p:cNvPr id="52" name="Group 215"/>
            <p:cNvGrpSpPr>
              <a:grpSpLocks/>
            </p:cNvGrpSpPr>
            <p:nvPr/>
          </p:nvGrpSpPr>
          <p:grpSpPr bwMode="auto">
            <a:xfrm>
              <a:off x="2789" y="1394"/>
              <a:ext cx="2782" cy="308"/>
              <a:chOff x="2789" y="1298"/>
              <a:chExt cx="2782" cy="308"/>
            </a:xfrm>
          </p:grpSpPr>
          <p:grpSp>
            <p:nvGrpSpPr>
              <p:cNvPr id="54" name="Group 216"/>
              <p:cNvGrpSpPr>
                <a:grpSpLocks/>
              </p:cNvGrpSpPr>
              <p:nvPr/>
            </p:nvGrpSpPr>
            <p:grpSpPr bwMode="auto">
              <a:xfrm>
                <a:off x="2789" y="1298"/>
                <a:ext cx="2782" cy="308"/>
                <a:chOff x="543" y="1830"/>
                <a:chExt cx="5034" cy="557"/>
              </a:xfrm>
            </p:grpSpPr>
            <p:sp>
              <p:nvSpPr>
                <p:cNvPr id="57" name="AutoShape 217"/>
                <p:cNvSpPr>
                  <a:spLocks noChangeArrowheads="1"/>
                </p:cNvSpPr>
                <p:nvPr/>
              </p:nvSpPr>
              <p:spPr bwMode="auto">
                <a:xfrm>
                  <a:off x="1272" y="1833"/>
                  <a:ext cx="4302" cy="536"/>
                </a:xfrm>
                <a:prstGeom prst="roundRect">
                  <a:avLst>
                    <a:gd name="adj" fmla="val 0"/>
                  </a:avLst>
                </a:prstGeom>
                <a:gradFill rotWithShape="1">
                  <a:gsLst>
                    <a:gs pos="0">
                      <a:schemeClr val="bg1"/>
                    </a:gs>
                    <a:gs pos="100000">
                      <a:srgbClr val="DDDDDD"/>
                    </a:gs>
                  </a:gsLst>
                  <a:lin ang="5400000" scaled="1"/>
                </a:gra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lnSpc>
                      <a:spcPct val="90000"/>
                    </a:lnSpc>
                  </a:pPr>
                  <a:r>
                    <a:rPr kumimoji="0" lang="zh-TW" altLang="en-US" sz="2400" dirty="0" smtClean="0">
                      <a:solidFill>
                        <a:srgbClr val="0DB338"/>
                      </a:solidFill>
                      <a:latin typeface="Meiryo UI" panose="020B0604030504040204" pitchFamily="34" charset="-128"/>
                      <a:ea typeface="Meiryo UI" panose="020B0604030504040204" pitchFamily="34" charset="-128"/>
                      <a:cs typeface="Meiryo UI" panose="020B0604030504040204" pitchFamily="34" charset="-128"/>
                    </a:rPr>
                    <a:t>政府審計職涯發展</a:t>
                  </a:r>
                  <a:endParaRPr kumimoji="0" lang="zh-TW" altLang="zh-TW" sz="2400" dirty="0">
                    <a:solidFill>
                      <a:srgbClr val="0DB338"/>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58" name="Group 218"/>
                <p:cNvGrpSpPr>
                  <a:grpSpLocks/>
                </p:cNvGrpSpPr>
                <p:nvPr/>
              </p:nvGrpSpPr>
              <p:grpSpPr bwMode="auto">
                <a:xfrm>
                  <a:off x="543" y="1830"/>
                  <a:ext cx="5034" cy="557"/>
                  <a:chOff x="543" y="1830"/>
                  <a:chExt cx="5034" cy="557"/>
                </a:xfrm>
              </p:grpSpPr>
              <p:sp>
                <p:nvSpPr>
                  <p:cNvPr id="59" name="AutoShape 219"/>
                  <p:cNvSpPr>
                    <a:spLocks noChangeArrowheads="1"/>
                  </p:cNvSpPr>
                  <p:nvPr/>
                </p:nvSpPr>
                <p:spPr bwMode="auto">
                  <a:xfrm>
                    <a:off x="543" y="1830"/>
                    <a:ext cx="578" cy="557"/>
                  </a:xfrm>
                  <a:prstGeom prst="roundRect">
                    <a:avLst>
                      <a:gd name="adj" fmla="val 5028"/>
                    </a:avLst>
                  </a:pr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60" name="Rectangle 220"/>
                  <p:cNvSpPr>
                    <a:spLocks noChangeArrowheads="1"/>
                  </p:cNvSpPr>
                  <p:nvPr/>
                </p:nvSpPr>
                <p:spPr bwMode="auto">
                  <a:xfrm>
                    <a:off x="984" y="2353"/>
                    <a:ext cx="4593" cy="34"/>
                  </a:xfrm>
                  <a:prstGeom prst="rect">
                    <a:avLst/>
                  </a:prstGeom>
                  <a:solidFill>
                    <a:srgbClr val="0043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61" name="Freeform 221"/>
                  <p:cNvSpPr>
                    <a:spLocks/>
                  </p:cNvSpPr>
                  <p:nvPr/>
                </p:nvSpPr>
                <p:spPr bwMode="auto">
                  <a:xfrm>
                    <a:off x="1024" y="1844"/>
                    <a:ext cx="248" cy="525"/>
                  </a:xfrm>
                  <a:custGeom>
                    <a:avLst/>
                    <a:gdLst>
                      <a:gd name="T0" fmla="*/ 93 w 248"/>
                      <a:gd name="T1" fmla="*/ 0 h 525"/>
                      <a:gd name="T2" fmla="*/ 248 w 248"/>
                      <a:gd name="T3" fmla="*/ 525 h 525"/>
                      <a:gd name="T4" fmla="*/ 29 w 248"/>
                      <a:gd name="T5" fmla="*/ 523 h 525"/>
                      <a:gd name="T6" fmla="*/ 0 w 248"/>
                      <a:gd name="T7" fmla="*/ 162 h 525"/>
                      <a:gd name="T8" fmla="*/ 93 w 248"/>
                      <a:gd name="T9" fmla="*/ 0 h 525"/>
                      <a:gd name="T10" fmla="*/ 0 60000 65536"/>
                      <a:gd name="T11" fmla="*/ 0 60000 65536"/>
                      <a:gd name="T12" fmla="*/ 0 60000 65536"/>
                      <a:gd name="T13" fmla="*/ 0 60000 65536"/>
                      <a:gd name="T14" fmla="*/ 0 60000 65536"/>
                      <a:gd name="T15" fmla="*/ 0 w 248"/>
                      <a:gd name="T16" fmla="*/ 0 h 525"/>
                      <a:gd name="T17" fmla="*/ 248 w 248"/>
                      <a:gd name="T18" fmla="*/ 525 h 525"/>
                    </a:gdLst>
                    <a:ahLst/>
                    <a:cxnLst>
                      <a:cxn ang="T10">
                        <a:pos x="T0" y="T1"/>
                      </a:cxn>
                      <a:cxn ang="T11">
                        <a:pos x="T2" y="T3"/>
                      </a:cxn>
                      <a:cxn ang="T12">
                        <a:pos x="T4" y="T5"/>
                      </a:cxn>
                      <a:cxn ang="T13">
                        <a:pos x="T6" y="T7"/>
                      </a:cxn>
                      <a:cxn ang="T14">
                        <a:pos x="T8" y="T9"/>
                      </a:cxn>
                    </a:cxnLst>
                    <a:rect l="T15" t="T16" r="T17" b="T18"/>
                    <a:pathLst>
                      <a:path w="248" h="525">
                        <a:moveTo>
                          <a:pt x="93" y="0"/>
                        </a:moveTo>
                        <a:lnTo>
                          <a:pt x="248" y="525"/>
                        </a:lnTo>
                        <a:lnTo>
                          <a:pt x="29" y="523"/>
                        </a:lnTo>
                        <a:lnTo>
                          <a:pt x="0" y="162"/>
                        </a:lnTo>
                        <a:lnTo>
                          <a:pt x="93" y="0"/>
                        </a:lnTo>
                        <a:close/>
                      </a:path>
                    </a:pathLst>
                  </a:cu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55" name="Picture 222" descr="바코드"/>
              <p:cNvPicPr>
                <a:picLocks noChangeAspect="1" noChangeArrowheads="1"/>
              </p:cNvPicPr>
              <p:nvPr/>
            </p:nvPicPr>
            <p:blipFill>
              <a:blip r:embed="rId2">
                <a:extLst>
                  <a:ext uri="{28A0092B-C50C-407E-A947-70E740481C1C}">
                    <a14:useLocalDpi xmlns:a14="http://schemas.microsoft.com/office/drawing/2010/main" val="0"/>
                  </a:ext>
                </a:extLst>
              </a:blip>
              <a:srcRect l="16707" t="9724" r="20175" b="6055"/>
              <a:stretch>
                <a:fillRect/>
              </a:stretch>
            </p:blipFill>
            <p:spPr bwMode="auto">
              <a:xfrm>
                <a:off x="3031" y="131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223"/>
              <p:cNvSpPr>
                <a:spLocks noChangeArrowheads="1"/>
              </p:cNvSpPr>
              <p:nvPr/>
            </p:nvSpPr>
            <p:spPr bwMode="auto">
              <a:xfrm>
                <a:off x="2799" y="1307"/>
                <a:ext cx="300" cy="49"/>
              </a:xfrm>
              <a:prstGeom prst="roundRect">
                <a:avLst>
                  <a:gd name="adj" fmla="val 20227"/>
                </a:avLst>
              </a:prstGeom>
              <a:gradFill rotWithShape="1">
                <a:gsLst>
                  <a:gs pos="0">
                    <a:srgbClr val="65B9FF"/>
                  </a:gs>
                  <a:gs pos="100000">
                    <a:srgbClr val="0060B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grpSp>
        <p:sp>
          <p:nvSpPr>
            <p:cNvPr id="53" name="Text Box 224"/>
            <p:cNvSpPr txBox="1">
              <a:spLocks noChangeArrowheads="1"/>
            </p:cNvSpPr>
            <p:nvPr/>
          </p:nvSpPr>
          <p:spPr bwMode="auto">
            <a:xfrm>
              <a:off x="2867" y="1477"/>
              <a:ext cx="1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latinLnBrk="1" hangingPunct="1">
                <a:lnSpc>
                  <a:spcPct val="80000"/>
                </a:lnSpc>
              </a:pPr>
              <a:r>
                <a:rPr kumimoji="0" lang="zh-TW" altLang="en-US" sz="2400" dirty="0">
                  <a:solidFill>
                    <a:schemeClr val="bg1"/>
                  </a:solidFill>
                  <a:latin typeface="Microsoft YaHei" panose="020B0503020204020204" pitchFamily="34" charset="-122"/>
                  <a:ea typeface="Microsoft YaHei" panose="020B0503020204020204" pitchFamily="34" charset="-122"/>
                </a:rPr>
                <a:t>三</a:t>
              </a:r>
            </a:p>
          </p:txBody>
        </p:sp>
      </p:grpSp>
      <p:grpSp>
        <p:nvGrpSpPr>
          <p:cNvPr id="62" name="Group 214"/>
          <p:cNvGrpSpPr>
            <a:grpSpLocks/>
          </p:cNvGrpSpPr>
          <p:nvPr/>
        </p:nvGrpSpPr>
        <p:grpSpPr bwMode="auto">
          <a:xfrm>
            <a:off x="162683" y="1795194"/>
            <a:ext cx="5361886" cy="741804"/>
            <a:chOff x="2789" y="1394"/>
            <a:chExt cx="2782" cy="308"/>
          </a:xfrm>
        </p:grpSpPr>
        <p:grpSp>
          <p:nvGrpSpPr>
            <p:cNvPr id="63" name="Group 215"/>
            <p:cNvGrpSpPr>
              <a:grpSpLocks/>
            </p:cNvGrpSpPr>
            <p:nvPr/>
          </p:nvGrpSpPr>
          <p:grpSpPr bwMode="auto">
            <a:xfrm>
              <a:off x="2789" y="1394"/>
              <a:ext cx="2782" cy="308"/>
              <a:chOff x="2789" y="1298"/>
              <a:chExt cx="2782" cy="308"/>
            </a:xfrm>
          </p:grpSpPr>
          <p:grpSp>
            <p:nvGrpSpPr>
              <p:cNvPr id="65" name="Group 216"/>
              <p:cNvGrpSpPr>
                <a:grpSpLocks/>
              </p:cNvGrpSpPr>
              <p:nvPr/>
            </p:nvGrpSpPr>
            <p:grpSpPr bwMode="auto">
              <a:xfrm>
                <a:off x="2789" y="1298"/>
                <a:ext cx="2782" cy="308"/>
                <a:chOff x="543" y="1830"/>
                <a:chExt cx="5034" cy="557"/>
              </a:xfrm>
            </p:grpSpPr>
            <p:sp>
              <p:nvSpPr>
                <p:cNvPr id="68" name="AutoShape 217"/>
                <p:cNvSpPr>
                  <a:spLocks noChangeArrowheads="1"/>
                </p:cNvSpPr>
                <p:nvPr/>
              </p:nvSpPr>
              <p:spPr bwMode="auto">
                <a:xfrm>
                  <a:off x="1272" y="1833"/>
                  <a:ext cx="4302" cy="536"/>
                </a:xfrm>
                <a:prstGeom prst="roundRect">
                  <a:avLst>
                    <a:gd name="adj" fmla="val 0"/>
                  </a:avLst>
                </a:prstGeom>
                <a:gradFill rotWithShape="1">
                  <a:gsLst>
                    <a:gs pos="0">
                      <a:schemeClr val="bg1"/>
                    </a:gs>
                    <a:gs pos="100000">
                      <a:srgbClr val="DDDDDD"/>
                    </a:gs>
                  </a:gsLst>
                  <a:lin ang="5400000" scaled="1"/>
                </a:gra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lnSpc>
                      <a:spcPct val="90000"/>
                    </a:lnSpc>
                  </a:pPr>
                  <a:r>
                    <a:rPr kumimoji="0" lang="zh-TW" altLang="en-US" sz="2400" dirty="0" smtClean="0">
                      <a:solidFill>
                        <a:srgbClr val="0066FF"/>
                      </a:solidFill>
                      <a:latin typeface="Meiryo UI" panose="020B0604030504040204" pitchFamily="34" charset="-128"/>
                      <a:ea typeface="Meiryo UI" panose="020B0604030504040204" pitchFamily="34" charset="-128"/>
                      <a:cs typeface="Meiryo UI" panose="020B0604030504040204" pitchFamily="34" charset="-128"/>
                    </a:rPr>
                    <a:t>認識政府審計</a:t>
                  </a:r>
                  <a:endParaRPr kumimoji="0" lang="zh-TW" altLang="zh-TW" sz="2400" dirty="0">
                    <a:solidFill>
                      <a:srgbClr val="0066FF"/>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69" name="Group 218"/>
                <p:cNvGrpSpPr>
                  <a:grpSpLocks/>
                </p:cNvGrpSpPr>
                <p:nvPr/>
              </p:nvGrpSpPr>
              <p:grpSpPr bwMode="auto">
                <a:xfrm>
                  <a:off x="543" y="1830"/>
                  <a:ext cx="5034" cy="557"/>
                  <a:chOff x="543" y="1830"/>
                  <a:chExt cx="5034" cy="557"/>
                </a:xfrm>
              </p:grpSpPr>
              <p:sp>
                <p:nvSpPr>
                  <p:cNvPr id="70" name="AutoShape 219"/>
                  <p:cNvSpPr>
                    <a:spLocks noChangeArrowheads="1"/>
                  </p:cNvSpPr>
                  <p:nvPr/>
                </p:nvSpPr>
                <p:spPr bwMode="auto">
                  <a:xfrm>
                    <a:off x="543" y="1830"/>
                    <a:ext cx="578" cy="557"/>
                  </a:xfrm>
                  <a:prstGeom prst="roundRect">
                    <a:avLst>
                      <a:gd name="adj" fmla="val 5028"/>
                    </a:avLst>
                  </a:pr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71" name="Rectangle 220"/>
                  <p:cNvSpPr>
                    <a:spLocks noChangeArrowheads="1"/>
                  </p:cNvSpPr>
                  <p:nvPr/>
                </p:nvSpPr>
                <p:spPr bwMode="auto">
                  <a:xfrm>
                    <a:off x="984" y="2353"/>
                    <a:ext cx="4593" cy="34"/>
                  </a:xfrm>
                  <a:prstGeom prst="rect">
                    <a:avLst/>
                  </a:prstGeom>
                  <a:solidFill>
                    <a:srgbClr val="0043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72" name="Freeform 221"/>
                  <p:cNvSpPr>
                    <a:spLocks/>
                  </p:cNvSpPr>
                  <p:nvPr/>
                </p:nvSpPr>
                <p:spPr bwMode="auto">
                  <a:xfrm>
                    <a:off x="1024" y="1844"/>
                    <a:ext cx="248" cy="525"/>
                  </a:xfrm>
                  <a:custGeom>
                    <a:avLst/>
                    <a:gdLst>
                      <a:gd name="T0" fmla="*/ 93 w 248"/>
                      <a:gd name="T1" fmla="*/ 0 h 525"/>
                      <a:gd name="T2" fmla="*/ 248 w 248"/>
                      <a:gd name="T3" fmla="*/ 525 h 525"/>
                      <a:gd name="T4" fmla="*/ 29 w 248"/>
                      <a:gd name="T5" fmla="*/ 523 h 525"/>
                      <a:gd name="T6" fmla="*/ 0 w 248"/>
                      <a:gd name="T7" fmla="*/ 162 h 525"/>
                      <a:gd name="T8" fmla="*/ 93 w 248"/>
                      <a:gd name="T9" fmla="*/ 0 h 525"/>
                      <a:gd name="T10" fmla="*/ 0 60000 65536"/>
                      <a:gd name="T11" fmla="*/ 0 60000 65536"/>
                      <a:gd name="T12" fmla="*/ 0 60000 65536"/>
                      <a:gd name="T13" fmla="*/ 0 60000 65536"/>
                      <a:gd name="T14" fmla="*/ 0 60000 65536"/>
                      <a:gd name="T15" fmla="*/ 0 w 248"/>
                      <a:gd name="T16" fmla="*/ 0 h 525"/>
                      <a:gd name="T17" fmla="*/ 248 w 248"/>
                      <a:gd name="T18" fmla="*/ 525 h 525"/>
                    </a:gdLst>
                    <a:ahLst/>
                    <a:cxnLst>
                      <a:cxn ang="T10">
                        <a:pos x="T0" y="T1"/>
                      </a:cxn>
                      <a:cxn ang="T11">
                        <a:pos x="T2" y="T3"/>
                      </a:cxn>
                      <a:cxn ang="T12">
                        <a:pos x="T4" y="T5"/>
                      </a:cxn>
                      <a:cxn ang="T13">
                        <a:pos x="T6" y="T7"/>
                      </a:cxn>
                      <a:cxn ang="T14">
                        <a:pos x="T8" y="T9"/>
                      </a:cxn>
                    </a:cxnLst>
                    <a:rect l="T15" t="T16" r="T17" b="T18"/>
                    <a:pathLst>
                      <a:path w="248" h="525">
                        <a:moveTo>
                          <a:pt x="93" y="0"/>
                        </a:moveTo>
                        <a:lnTo>
                          <a:pt x="248" y="525"/>
                        </a:lnTo>
                        <a:lnTo>
                          <a:pt x="29" y="523"/>
                        </a:lnTo>
                        <a:lnTo>
                          <a:pt x="0" y="162"/>
                        </a:lnTo>
                        <a:lnTo>
                          <a:pt x="93" y="0"/>
                        </a:lnTo>
                        <a:close/>
                      </a:path>
                    </a:pathLst>
                  </a:cu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66" name="Picture 222" descr="바코드"/>
              <p:cNvPicPr>
                <a:picLocks noChangeAspect="1" noChangeArrowheads="1"/>
              </p:cNvPicPr>
              <p:nvPr/>
            </p:nvPicPr>
            <p:blipFill>
              <a:blip r:embed="rId2">
                <a:extLst>
                  <a:ext uri="{28A0092B-C50C-407E-A947-70E740481C1C}">
                    <a14:useLocalDpi xmlns:a14="http://schemas.microsoft.com/office/drawing/2010/main" val="0"/>
                  </a:ext>
                </a:extLst>
              </a:blip>
              <a:srcRect l="16707" t="9724" r="20175" b="6055"/>
              <a:stretch>
                <a:fillRect/>
              </a:stretch>
            </p:blipFill>
            <p:spPr bwMode="auto">
              <a:xfrm>
                <a:off x="3031" y="131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223"/>
              <p:cNvSpPr>
                <a:spLocks noChangeArrowheads="1"/>
              </p:cNvSpPr>
              <p:nvPr/>
            </p:nvSpPr>
            <p:spPr bwMode="auto">
              <a:xfrm>
                <a:off x="2799" y="1307"/>
                <a:ext cx="300" cy="49"/>
              </a:xfrm>
              <a:prstGeom prst="roundRect">
                <a:avLst>
                  <a:gd name="adj" fmla="val 20227"/>
                </a:avLst>
              </a:prstGeom>
              <a:gradFill rotWithShape="1">
                <a:gsLst>
                  <a:gs pos="0">
                    <a:srgbClr val="65B9FF"/>
                  </a:gs>
                  <a:gs pos="100000">
                    <a:srgbClr val="0060B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grpSp>
        <p:sp>
          <p:nvSpPr>
            <p:cNvPr id="64" name="Text Box 224"/>
            <p:cNvSpPr txBox="1">
              <a:spLocks noChangeArrowheads="1"/>
            </p:cNvSpPr>
            <p:nvPr/>
          </p:nvSpPr>
          <p:spPr bwMode="auto">
            <a:xfrm>
              <a:off x="2867" y="1477"/>
              <a:ext cx="1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latinLnBrk="1" hangingPunct="1">
                <a:lnSpc>
                  <a:spcPct val="80000"/>
                </a:lnSpc>
              </a:pPr>
              <a:r>
                <a:rPr kumimoji="0" lang="zh-TW" altLang="en-US" sz="2400" dirty="0">
                  <a:solidFill>
                    <a:schemeClr val="bg1"/>
                  </a:solidFill>
                  <a:latin typeface="Microsoft YaHei" panose="020B0503020204020204" pitchFamily="34" charset="-122"/>
                  <a:ea typeface="Microsoft YaHei" panose="020B0503020204020204" pitchFamily="34" charset="-122"/>
                </a:rPr>
                <a:t>一</a:t>
              </a:r>
            </a:p>
          </p:txBody>
        </p:sp>
      </p:grpSp>
      <p:grpSp>
        <p:nvGrpSpPr>
          <p:cNvPr id="73" name="Group 214"/>
          <p:cNvGrpSpPr>
            <a:grpSpLocks/>
          </p:cNvGrpSpPr>
          <p:nvPr/>
        </p:nvGrpSpPr>
        <p:grpSpPr bwMode="auto">
          <a:xfrm>
            <a:off x="1611992" y="4883809"/>
            <a:ext cx="5227720" cy="741804"/>
            <a:chOff x="2789" y="1394"/>
            <a:chExt cx="2782" cy="308"/>
          </a:xfrm>
        </p:grpSpPr>
        <p:grpSp>
          <p:nvGrpSpPr>
            <p:cNvPr id="74" name="Group 215"/>
            <p:cNvGrpSpPr>
              <a:grpSpLocks/>
            </p:cNvGrpSpPr>
            <p:nvPr/>
          </p:nvGrpSpPr>
          <p:grpSpPr bwMode="auto">
            <a:xfrm>
              <a:off x="2789" y="1394"/>
              <a:ext cx="2782" cy="308"/>
              <a:chOff x="2789" y="1298"/>
              <a:chExt cx="2782" cy="308"/>
            </a:xfrm>
          </p:grpSpPr>
          <p:grpSp>
            <p:nvGrpSpPr>
              <p:cNvPr id="76" name="Group 216"/>
              <p:cNvGrpSpPr>
                <a:grpSpLocks/>
              </p:cNvGrpSpPr>
              <p:nvPr/>
            </p:nvGrpSpPr>
            <p:grpSpPr bwMode="auto">
              <a:xfrm>
                <a:off x="2789" y="1298"/>
                <a:ext cx="2782" cy="308"/>
                <a:chOff x="543" y="1830"/>
                <a:chExt cx="5034" cy="557"/>
              </a:xfrm>
            </p:grpSpPr>
            <p:sp>
              <p:nvSpPr>
                <p:cNvPr id="79" name="AutoShape 217"/>
                <p:cNvSpPr>
                  <a:spLocks noChangeArrowheads="1"/>
                </p:cNvSpPr>
                <p:nvPr/>
              </p:nvSpPr>
              <p:spPr bwMode="auto">
                <a:xfrm>
                  <a:off x="1272" y="1833"/>
                  <a:ext cx="4302" cy="536"/>
                </a:xfrm>
                <a:prstGeom prst="roundRect">
                  <a:avLst>
                    <a:gd name="adj" fmla="val 0"/>
                  </a:avLst>
                </a:prstGeom>
                <a:gradFill rotWithShape="1">
                  <a:gsLst>
                    <a:gs pos="0">
                      <a:schemeClr val="bg1"/>
                    </a:gs>
                    <a:gs pos="100000">
                      <a:srgbClr val="DDDDDD"/>
                    </a:gs>
                  </a:gsLst>
                  <a:lin ang="5400000" scaled="1"/>
                </a:gra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lnSpc>
                      <a:spcPct val="90000"/>
                    </a:lnSpc>
                  </a:pPr>
                  <a:r>
                    <a:rPr kumimoji="0" lang="zh-TW" altLang="en-US" sz="2400" dirty="0" smtClean="0">
                      <a:solidFill>
                        <a:srgbClr val="FF9999"/>
                      </a:solidFill>
                      <a:latin typeface="Meiryo UI" panose="020B0604030504040204" pitchFamily="34" charset="-128"/>
                      <a:ea typeface="Meiryo UI" panose="020B0604030504040204" pitchFamily="34" charset="-128"/>
                      <a:cs typeface="Meiryo UI" panose="020B0604030504040204" pitchFamily="34" charset="-128"/>
                    </a:rPr>
                    <a:t>結語</a:t>
                  </a:r>
                  <a:endParaRPr kumimoji="0" lang="zh-TW" altLang="zh-TW" sz="2400" dirty="0">
                    <a:solidFill>
                      <a:srgbClr val="FF9999"/>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80" name="Group 218"/>
                <p:cNvGrpSpPr>
                  <a:grpSpLocks/>
                </p:cNvGrpSpPr>
                <p:nvPr/>
              </p:nvGrpSpPr>
              <p:grpSpPr bwMode="auto">
                <a:xfrm>
                  <a:off x="543" y="1830"/>
                  <a:ext cx="5034" cy="557"/>
                  <a:chOff x="543" y="1830"/>
                  <a:chExt cx="5034" cy="557"/>
                </a:xfrm>
              </p:grpSpPr>
              <p:sp>
                <p:nvSpPr>
                  <p:cNvPr id="81" name="AutoShape 219"/>
                  <p:cNvSpPr>
                    <a:spLocks noChangeArrowheads="1"/>
                  </p:cNvSpPr>
                  <p:nvPr/>
                </p:nvSpPr>
                <p:spPr bwMode="auto">
                  <a:xfrm>
                    <a:off x="543" y="1830"/>
                    <a:ext cx="578" cy="557"/>
                  </a:xfrm>
                  <a:prstGeom prst="roundRect">
                    <a:avLst>
                      <a:gd name="adj" fmla="val 5028"/>
                    </a:avLst>
                  </a:pr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82" name="Rectangle 220"/>
                  <p:cNvSpPr>
                    <a:spLocks noChangeArrowheads="1"/>
                  </p:cNvSpPr>
                  <p:nvPr/>
                </p:nvSpPr>
                <p:spPr bwMode="auto">
                  <a:xfrm>
                    <a:off x="984" y="2353"/>
                    <a:ext cx="4593" cy="34"/>
                  </a:xfrm>
                  <a:prstGeom prst="rect">
                    <a:avLst/>
                  </a:prstGeom>
                  <a:solidFill>
                    <a:srgbClr val="0043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83" name="Freeform 221"/>
                  <p:cNvSpPr>
                    <a:spLocks/>
                  </p:cNvSpPr>
                  <p:nvPr/>
                </p:nvSpPr>
                <p:spPr bwMode="auto">
                  <a:xfrm>
                    <a:off x="1024" y="1844"/>
                    <a:ext cx="248" cy="525"/>
                  </a:xfrm>
                  <a:custGeom>
                    <a:avLst/>
                    <a:gdLst>
                      <a:gd name="T0" fmla="*/ 93 w 248"/>
                      <a:gd name="T1" fmla="*/ 0 h 525"/>
                      <a:gd name="T2" fmla="*/ 248 w 248"/>
                      <a:gd name="T3" fmla="*/ 525 h 525"/>
                      <a:gd name="T4" fmla="*/ 29 w 248"/>
                      <a:gd name="T5" fmla="*/ 523 h 525"/>
                      <a:gd name="T6" fmla="*/ 0 w 248"/>
                      <a:gd name="T7" fmla="*/ 162 h 525"/>
                      <a:gd name="T8" fmla="*/ 93 w 248"/>
                      <a:gd name="T9" fmla="*/ 0 h 525"/>
                      <a:gd name="T10" fmla="*/ 0 60000 65536"/>
                      <a:gd name="T11" fmla="*/ 0 60000 65536"/>
                      <a:gd name="T12" fmla="*/ 0 60000 65536"/>
                      <a:gd name="T13" fmla="*/ 0 60000 65536"/>
                      <a:gd name="T14" fmla="*/ 0 60000 65536"/>
                      <a:gd name="T15" fmla="*/ 0 w 248"/>
                      <a:gd name="T16" fmla="*/ 0 h 525"/>
                      <a:gd name="T17" fmla="*/ 248 w 248"/>
                      <a:gd name="T18" fmla="*/ 525 h 525"/>
                    </a:gdLst>
                    <a:ahLst/>
                    <a:cxnLst>
                      <a:cxn ang="T10">
                        <a:pos x="T0" y="T1"/>
                      </a:cxn>
                      <a:cxn ang="T11">
                        <a:pos x="T2" y="T3"/>
                      </a:cxn>
                      <a:cxn ang="T12">
                        <a:pos x="T4" y="T5"/>
                      </a:cxn>
                      <a:cxn ang="T13">
                        <a:pos x="T6" y="T7"/>
                      </a:cxn>
                      <a:cxn ang="T14">
                        <a:pos x="T8" y="T9"/>
                      </a:cxn>
                    </a:cxnLst>
                    <a:rect l="T15" t="T16" r="T17" b="T18"/>
                    <a:pathLst>
                      <a:path w="248" h="525">
                        <a:moveTo>
                          <a:pt x="93" y="0"/>
                        </a:moveTo>
                        <a:lnTo>
                          <a:pt x="248" y="525"/>
                        </a:lnTo>
                        <a:lnTo>
                          <a:pt x="29" y="523"/>
                        </a:lnTo>
                        <a:lnTo>
                          <a:pt x="0" y="162"/>
                        </a:lnTo>
                        <a:lnTo>
                          <a:pt x="93" y="0"/>
                        </a:lnTo>
                        <a:close/>
                      </a:path>
                    </a:pathLst>
                  </a:cu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77" name="Picture 222" descr="바코드"/>
              <p:cNvPicPr>
                <a:picLocks noChangeAspect="1" noChangeArrowheads="1"/>
              </p:cNvPicPr>
              <p:nvPr/>
            </p:nvPicPr>
            <p:blipFill>
              <a:blip r:embed="rId2">
                <a:extLst>
                  <a:ext uri="{28A0092B-C50C-407E-A947-70E740481C1C}">
                    <a14:useLocalDpi xmlns:a14="http://schemas.microsoft.com/office/drawing/2010/main" val="0"/>
                  </a:ext>
                </a:extLst>
              </a:blip>
              <a:srcRect l="16707" t="9724" r="20175" b="6055"/>
              <a:stretch>
                <a:fillRect/>
              </a:stretch>
            </p:blipFill>
            <p:spPr bwMode="auto">
              <a:xfrm>
                <a:off x="3031" y="131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AutoShape 223"/>
              <p:cNvSpPr>
                <a:spLocks noChangeArrowheads="1"/>
              </p:cNvSpPr>
              <p:nvPr/>
            </p:nvSpPr>
            <p:spPr bwMode="auto">
              <a:xfrm>
                <a:off x="2799" y="1307"/>
                <a:ext cx="300" cy="49"/>
              </a:xfrm>
              <a:prstGeom prst="roundRect">
                <a:avLst>
                  <a:gd name="adj" fmla="val 20227"/>
                </a:avLst>
              </a:prstGeom>
              <a:gradFill rotWithShape="1">
                <a:gsLst>
                  <a:gs pos="0">
                    <a:srgbClr val="65B9FF"/>
                  </a:gs>
                  <a:gs pos="100000">
                    <a:srgbClr val="0060B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grpSp>
        <p:sp>
          <p:nvSpPr>
            <p:cNvPr id="75" name="Text Box 224"/>
            <p:cNvSpPr txBox="1">
              <a:spLocks noChangeArrowheads="1"/>
            </p:cNvSpPr>
            <p:nvPr/>
          </p:nvSpPr>
          <p:spPr bwMode="auto">
            <a:xfrm>
              <a:off x="2867" y="1477"/>
              <a:ext cx="1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latinLnBrk="1" hangingPunct="1">
                <a:lnSpc>
                  <a:spcPct val="80000"/>
                </a:lnSpc>
              </a:pPr>
              <a:r>
                <a:rPr kumimoji="0" lang="zh-TW" altLang="en-US" sz="2400" dirty="0">
                  <a:solidFill>
                    <a:schemeClr val="bg1"/>
                  </a:solidFill>
                  <a:latin typeface="Microsoft YaHei" panose="020B0503020204020204" pitchFamily="34" charset="-122"/>
                  <a:ea typeface="Microsoft YaHei" panose="020B0503020204020204" pitchFamily="34" charset="-122"/>
                </a:rPr>
                <a:t>五</a:t>
              </a:r>
            </a:p>
          </p:txBody>
        </p:sp>
      </p:grpSp>
      <p:grpSp>
        <p:nvGrpSpPr>
          <p:cNvPr id="84" name="Group 214"/>
          <p:cNvGrpSpPr>
            <a:grpSpLocks/>
          </p:cNvGrpSpPr>
          <p:nvPr/>
        </p:nvGrpSpPr>
        <p:grpSpPr bwMode="auto">
          <a:xfrm>
            <a:off x="529970" y="2562698"/>
            <a:ext cx="5400600" cy="741804"/>
            <a:chOff x="2789" y="1394"/>
            <a:chExt cx="2782" cy="308"/>
          </a:xfrm>
        </p:grpSpPr>
        <p:grpSp>
          <p:nvGrpSpPr>
            <p:cNvPr id="85" name="Group 215"/>
            <p:cNvGrpSpPr>
              <a:grpSpLocks/>
            </p:cNvGrpSpPr>
            <p:nvPr/>
          </p:nvGrpSpPr>
          <p:grpSpPr bwMode="auto">
            <a:xfrm>
              <a:off x="2789" y="1394"/>
              <a:ext cx="2782" cy="308"/>
              <a:chOff x="2789" y="1298"/>
              <a:chExt cx="2782" cy="308"/>
            </a:xfrm>
          </p:grpSpPr>
          <p:grpSp>
            <p:nvGrpSpPr>
              <p:cNvPr id="87" name="Group 216"/>
              <p:cNvGrpSpPr>
                <a:grpSpLocks/>
              </p:cNvGrpSpPr>
              <p:nvPr/>
            </p:nvGrpSpPr>
            <p:grpSpPr bwMode="auto">
              <a:xfrm>
                <a:off x="2789" y="1298"/>
                <a:ext cx="2782" cy="308"/>
                <a:chOff x="543" y="1830"/>
                <a:chExt cx="5034" cy="557"/>
              </a:xfrm>
            </p:grpSpPr>
            <p:sp>
              <p:nvSpPr>
                <p:cNvPr id="90" name="AutoShape 217"/>
                <p:cNvSpPr>
                  <a:spLocks noChangeArrowheads="1"/>
                </p:cNvSpPr>
                <p:nvPr/>
              </p:nvSpPr>
              <p:spPr bwMode="auto">
                <a:xfrm>
                  <a:off x="1272" y="1833"/>
                  <a:ext cx="4302" cy="536"/>
                </a:xfrm>
                <a:prstGeom prst="roundRect">
                  <a:avLst>
                    <a:gd name="adj" fmla="val 0"/>
                  </a:avLst>
                </a:prstGeom>
                <a:gradFill rotWithShape="1">
                  <a:gsLst>
                    <a:gs pos="0">
                      <a:schemeClr val="bg1"/>
                    </a:gs>
                    <a:gs pos="100000">
                      <a:srgbClr val="DDDDDD"/>
                    </a:gs>
                  </a:gsLst>
                  <a:lin ang="5400000" scaled="1"/>
                </a:gra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lnSpc>
                      <a:spcPct val="90000"/>
                    </a:lnSpc>
                  </a:pPr>
                  <a:r>
                    <a:rPr kumimoji="0" lang="zh-TW" altLang="en-US" sz="24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審計機關人力現況</a:t>
                  </a:r>
                  <a:endParaRPr kumimoji="0" lang="zh-TW" altLang="zh-TW" sz="2400" dirty="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91" name="Group 218"/>
                <p:cNvGrpSpPr>
                  <a:grpSpLocks/>
                </p:cNvGrpSpPr>
                <p:nvPr/>
              </p:nvGrpSpPr>
              <p:grpSpPr bwMode="auto">
                <a:xfrm>
                  <a:off x="543" y="1830"/>
                  <a:ext cx="5034" cy="557"/>
                  <a:chOff x="543" y="1830"/>
                  <a:chExt cx="5034" cy="557"/>
                </a:xfrm>
              </p:grpSpPr>
              <p:sp>
                <p:nvSpPr>
                  <p:cNvPr id="92" name="AutoShape 219"/>
                  <p:cNvSpPr>
                    <a:spLocks noChangeArrowheads="1"/>
                  </p:cNvSpPr>
                  <p:nvPr/>
                </p:nvSpPr>
                <p:spPr bwMode="auto">
                  <a:xfrm>
                    <a:off x="543" y="1830"/>
                    <a:ext cx="578" cy="557"/>
                  </a:xfrm>
                  <a:prstGeom prst="roundRect">
                    <a:avLst>
                      <a:gd name="adj" fmla="val 5028"/>
                    </a:avLst>
                  </a:pr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93" name="Rectangle 220"/>
                  <p:cNvSpPr>
                    <a:spLocks noChangeArrowheads="1"/>
                  </p:cNvSpPr>
                  <p:nvPr/>
                </p:nvSpPr>
                <p:spPr bwMode="auto">
                  <a:xfrm>
                    <a:off x="984" y="2353"/>
                    <a:ext cx="4593" cy="34"/>
                  </a:xfrm>
                  <a:prstGeom prst="rect">
                    <a:avLst/>
                  </a:prstGeom>
                  <a:solidFill>
                    <a:srgbClr val="0043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94" name="Freeform 221"/>
                  <p:cNvSpPr>
                    <a:spLocks/>
                  </p:cNvSpPr>
                  <p:nvPr/>
                </p:nvSpPr>
                <p:spPr bwMode="auto">
                  <a:xfrm>
                    <a:off x="1024" y="1844"/>
                    <a:ext cx="248" cy="525"/>
                  </a:xfrm>
                  <a:custGeom>
                    <a:avLst/>
                    <a:gdLst>
                      <a:gd name="T0" fmla="*/ 93 w 248"/>
                      <a:gd name="T1" fmla="*/ 0 h 525"/>
                      <a:gd name="T2" fmla="*/ 248 w 248"/>
                      <a:gd name="T3" fmla="*/ 525 h 525"/>
                      <a:gd name="T4" fmla="*/ 29 w 248"/>
                      <a:gd name="T5" fmla="*/ 523 h 525"/>
                      <a:gd name="T6" fmla="*/ 0 w 248"/>
                      <a:gd name="T7" fmla="*/ 162 h 525"/>
                      <a:gd name="T8" fmla="*/ 93 w 248"/>
                      <a:gd name="T9" fmla="*/ 0 h 525"/>
                      <a:gd name="T10" fmla="*/ 0 60000 65536"/>
                      <a:gd name="T11" fmla="*/ 0 60000 65536"/>
                      <a:gd name="T12" fmla="*/ 0 60000 65536"/>
                      <a:gd name="T13" fmla="*/ 0 60000 65536"/>
                      <a:gd name="T14" fmla="*/ 0 60000 65536"/>
                      <a:gd name="T15" fmla="*/ 0 w 248"/>
                      <a:gd name="T16" fmla="*/ 0 h 525"/>
                      <a:gd name="T17" fmla="*/ 248 w 248"/>
                      <a:gd name="T18" fmla="*/ 525 h 525"/>
                    </a:gdLst>
                    <a:ahLst/>
                    <a:cxnLst>
                      <a:cxn ang="T10">
                        <a:pos x="T0" y="T1"/>
                      </a:cxn>
                      <a:cxn ang="T11">
                        <a:pos x="T2" y="T3"/>
                      </a:cxn>
                      <a:cxn ang="T12">
                        <a:pos x="T4" y="T5"/>
                      </a:cxn>
                      <a:cxn ang="T13">
                        <a:pos x="T6" y="T7"/>
                      </a:cxn>
                      <a:cxn ang="T14">
                        <a:pos x="T8" y="T9"/>
                      </a:cxn>
                    </a:cxnLst>
                    <a:rect l="T15" t="T16" r="T17" b="T18"/>
                    <a:pathLst>
                      <a:path w="248" h="525">
                        <a:moveTo>
                          <a:pt x="93" y="0"/>
                        </a:moveTo>
                        <a:lnTo>
                          <a:pt x="248" y="525"/>
                        </a:lnTo>
                        <a:lnTo>
                          <a:pt x="29" y="523"/>
                        </a:lnTo>
                        <a:lnTo>
                          <a:pt x="0" y="162"/>
                        </a:lnTo>
                        <a:lnTo>
                          <a:pt x="93" y="0"/>
                        </a:lnTo>
                        <a:close/>
                      </a:path>
                    </a:pathLst>
                  </a:cu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88" name="Picture 222" descr="바코드"/>
              <p:cNvPicPr>
                <a:picLocks noChangeAspect="1" noChangeArrowheads="1"/>
              </p:cNvPicPr>
              <p:nvPr/>
            </p:nvPicPr>
            <p:blipFill>
              <a:blip r:embed="rId2">
                <a:extLst>
                  <a:ext uri="{28A0092B-C50C-407E-A947-70E740481C1C}">
                    <a14:useLocalDpi xmlns:a14="http://schemas.microsoft.com/office/drawing/2010/main" val="0"/>
                  </a:ext>
                </a:extLst>
              </a:blip>
              <a:srcRect l="16707" t="9724" r="20175" b="6055"/>
              <a:stretch>
                <a:fillRect/>
              </a:stretch>
            </p:blipFill>
            <p:spPr bwMode="auto">
              <a:xfrm>
                <a:off x="3031" y="131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AutoShape 223"/>
              <p:cNvSpPr>
                <a:spLocks noChangeArrowheads="1"/>
              </p:cNvSpPr>
              <p:nvPr/>
            </p:nvSpPr>
            <p:spPr bwMode="auto">
              <a:xfrm>
                <a:off x="2799" y="1307"/>
                <a:ext cx="300" cy="49"/>
              </a:xfrm>
              <a:prstGeom prst="roundRect">
                <a:avLst>
                  <a:gd name="adj" fmla="val 20227"/>
                </a:avLst>
              </a:prstGeom>
              <a:gradFill rotWithShape="1">
                <a:gsLst>
                  <a:gs pos="0">
                    <a:srgbClr val="65B9FF"/>
                  </a:gs>
                  <a:gs pos="100000">
                    <a:srgbClr val="0060B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grpSp>
        <p:sp>
          <p:nvSpPr>
            <p:cNvPr id="86" name="Text Box 224"/>
            <p:cNvSpPr txBox="1">
              <a:spLocks noChangeArrowheads="1"/>
            </p:cNvSpPr>
            <p:nvPr/>
          </p:nvSpPr>
          <p:spPr bwMode="auto">
            <a:xfrm>
              <a:off x="2867" y="1477"/>
              <a:ext cx="1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latinLnBrk="1" hangingPunct="1">
                <a:lnSpc>
                  <a:spcPct val="80000"/>
                </a:lnSpc>
              </a:pPr>
              <a:r>
                <a:rPr kumimoji="0" lang="zh-TW" altLang="en-US" sz="2400" dirty="0" smtClean="0">
                  <a:solidFill>
                    <a:schemeClr val="bg1"/>
                  </a:solidFill>
                  <a:latin typeface="Microsoft YaHei" panose="020B0503020204020204" pitchFamily="34" charset="-122"/>
                  <a:ea typeface="Microsoft YaHei" panose="020B0503020204020204" pitchFamily="34" charset="-122"/>
                </a:rPr>
                <a:t>二</a:t>
              </a:r>
              <a:endParaRPr kumimoji="0" lang="zh-TW" altLang="en-US" sz="2400" dirty="0">
                <a:solidFill>
                  <a:schemeClr val="bg1"/>
                </a:solidFill>
                <a:latin typeface="Microsoft YaHei" panose="020B0503020204020204" pitchFamily="34" charset="-122"/>
                <a:ea typeface="Microsoft YaHei" panose="020B0503020204020204" pitchFamily="34" charset="-122"/>
              </a:endParaRPr>
            </a:p>
          </p:txBody>
        </p:sp>
      </p:grpSp>
      <p:grpSp>
        <p:nvGrpSpPr>
          <p:cNvPr id="95" name="Group 214"/>
          <p:cNvGrpSpPr>
            <a:grpSpLocks/>
          </p:cNvGrpSpPr>
          <p:nvPr/>
        </p:nvGrpSpPr>
        <p:grpSpPr bwMode="auto">
          <a:xfrm>
            <a:off x="1214890" y="4112714"/>
            <a:ext cx="5624739" cy="741804"/>
            <a:chOff x="2789" y="1394"/>
            <a:chExt cx="2782" cy="308"/>
          </a:xfrm>
        </p:grpSpPr>
        <p:grpSp>
          <p:nvGrpSpPr>
            <p:cNvPr id="96" name="Group 215"/>
            <p:cNvGrpSpPr>
              <a:grpSpLocks/>
            </p:cNvGrpSpPr>
            <p:nvPr/>
          </p:nvGrpSpPr>
          <p:grpSpPr bwMode="auto">
            <a:xfrm>
              <a:off x="2789" y="1394"/>
              <a:ext cx="2782" cy="308"/>
              <a:chOff x="2789" y="1298"/>
              <a:chExt cx="2782" cy="308"/>
            </a:xfrm>
          </p:grpSpPr>
          <p:grpSp>
            <p:nvGrpSpPr>
              <p:cNvPr id="98" name="Group 216"/>
              <p:cNvGrpSpPr>
                <a:grpSpLocks/>
              </p:cNvGrpSpPr>
              <p:nvPr/>
            </p:nvGrpSpPr>
            <p:grpSpPr bwMode="auto">
              <a:xfrm>
                <a:off x="2789" y="1298"/>
                <a:ext cx="2782" cy="308"/>
                <a:chOff x="543" y="1830"/>
                <a:chExt cx="5034" cy="557"/>
              </a:xfrm>
            </p:grpSpPr>
            <p:sp>
              <p:nvSpPr>
                <p:cNvPr id="101" name="AutoShape 217"/>
                <p:cNvSpPr>
                  <a:spLocks noChangeArrowheads="1"/>
                </p:cNvSpPr>
                <p:nvPr/>
              </p:nvSpPr>
              <p:spPr bwMode="auto">
                <a:xfrm>
                  <a:off x="1272" y="1833"/>
                  <a:ext cx="4302" cy="536"/>
                </a:xfrm>
                <a:prstGeom prst="roundRect">
                  <a:avLst>
                    <a:gd name="adj" fmla="val 0"/>
                  </a:avLst>
                </a:prstGeom>
                <a:gradFill rotWithShape="1">
                  <a:gsLst>
                    <a:gs pos="0">
                      <a:schemeClr val="bg1"/>
                    </a:gs>
                    <a:gs pos="100000">
                      <a:srgbClr val="DDDDDD"/>
                    </a:gs>
                  </a:gsLst>
                  <a:lin ang="5400000" scaled="1"/>
                </a:gra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lnSpc>
                      <a:spcPct val="90000"/>
                    </a:lnSpc>
                  </a:pPr>
                  <a:r>
                    <a:rPr kumimoji="0" lang="zh-TW" altLang="en-US" sz="2400" dirty="0">
                      <a:solidFill>
                        <a:srgbClr val="7030A0"/>
                      </a:solidFill>
                      <a:latin typeface="Meiryo UI" panose="020B0604030504040204" pitchFamily="34" charset="-128"/>
                      <a:ea typeface="Meiryo UI" panose="020B0604030504040204" pitchFamily="34" charset="-128"/>
                      <a:cs typeface="Meiryo UI" panose="020B0604030504040204" pitchFamily="34" charset="-128"/>
                    </a:rPr>
                    <a:t>如何</a:t>
                  </a:r>
                  <a:r>
                    <a:rPr kumimoji="0" lang="zh-TW" altLang="en-US" sz="2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成為審計人員</a:t>
                  </a:r>
                  <a:endParaRPr kumimoji="0" lang="zh-TW" altLang="zh-TW" sz="2400" dirty="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02" name="Group 218"/>
                <p:cNvGrpSpPr>
                  <a:grpSpLocks/>
                </p:cNvGrpSpPr>
                <p:nvPr/>
              </p:nvGrpSpPr>
              <p:grpSpPr bwMode="auto">
                <a:xfrm>
                  <a:off x="543" y="1830"/>
                  <a:ext cx="5034" cy="557"/>
                  <a:chOff x="543" y="1830"/>
                  <a:chExt cx="5034" cy="557"/>
                </a:xfrm>
              </p:grpSpPr>
              <p:sp>
                <p:nvSpPr>
                  <p:cNvPr id="103" name="AutoShape 219"/>
                  <p:cNvSpPr>
                    <a:spLocks noChangeArrowheads="1"/>
                  </p:cNvSpPr>
                  <p:nvPr/>
                </p:nvSpPr>
                <p:spPr bwMode="auto">
                  <a:xfrm>
                    <a:off x="543" y="1830"/>
                    <a:ext cx="578" cy="557"/>
                  </a:xfrm>
                  <a:prstGeom prst="roundRect">
                    <a:avLst>
                      <a:gd name="adj" fmla="val 5028"/>
                    </a:avLst>
                  </a:pr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104" name="Rectangle 220"/>
                  <p:cNvSpPr>
                    <a:spLocks noChangeArrowheads="1"/>
                  </p:cNvSpPr>
                  <p:nvPr/>
                </p:nvSpPr>
                <p:spPr bwMode="auto">
                  <a:xfrm>
                    <a:off x="984" y="2353"/>
                    <a:ext cx="4593" cy="34"/>
                  </a:xfrm>
                  <a:prstGeom prst="rect">
                    <a:avLst/>
                  </a:prstGeom>
                  <a:solidFill>
                    <a:srgbClr val="0043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sp>
                <p:nvSpPr>
                  <p:cNvPr id="105" name="Freeform 221"/>
                  <p:cNvSpPr>
                    <a:spLocks/>
                  </p:cNvSpPr>
                  <p:nvPr/>
                </p:nvSpPr>
                <p:spPr bwMode="auto">
                  <a:xfrm>
                    <a:off x="1024" y="1844"/>
                    <a:ext cx="248" cy="525"/>
                  </a:xfrm>
                  <a:custGeom>
                    <a:avLst/>
                    <a:gdLst>
                      <a:gd name="T0" fmla="*/ 93 w 248"/>
                      <a:gd name="T1" fmla="*/ 0 h 525"/>
                      <a:gd name="T2" fmla="*/ 248 w 248"/>
                      <a:gd name="T3" fmla="*/ 525 h 525"/>
                      <a:gd name="T4" fmla="*/ 29 w 248"/>
                      <a:gd name="T5" fmla="*/ 523 h 525"/>
                      <a:gd name="T6" fmla="*/ 0 w 248"/>
                      <a:gd name="T7" fmla="*/ 162 h 525"/>
                      <a:gd name="T8" fmla="*/ 93 w 248"/>
                      <a:gd name="T9" fmla="*/ 0 h 525"/>
                      <a:gd name="T10" fmla="*/ 0 60000 65536"/>
                      <a:gd name="T11" fmla="*/ 0 60000 65536"/>
                      <a:gd name="T12" fmla="*/ 0 60000 65536"/>
                      <a:gd name="T13" fmla="*/ 0 60000 65536"/>
                      <a:gd name="T14" fmla="*/ 0 60000 65536"/>
                      <a:gd name="T15" fmla="*/ 0 w 248"/>
                      <a:gd name="T16" fmla="*/ 0 h 525"/>
                      <a:gd name="T17" fmla="*/ 248 w 248"/>
                      <a:gd name="T18" fmla="*/ 525 h 525"/>
                    </a:gdLst>
                    <a:ahLst/>
                    <a:cxnLst>
                      <a:cxn ang="T10">
                        <a:pos x="T0" y="T1"/>
                      </a:cxn>
                      <a:cxn ang="T11">
                        <a:pos x="T2" y="T3"/>
                      </a:cxn>
                      <a:cxn ang="T12">
                        <a:pos x="T4" y="T5"/>
                      </a:cxn>
                      <a:cxn ang="T13">
                        <a:pos x="T6" y="T7"/>
                      </a:cxn>
                      <a:cxn ang="T14">
                        <a:pos x="T8" y="T9"/>
                      </a:cxn>
                    </a:cxnLst>
                    <a:rect l="T15" t="T16" r="T17" b="T18"/>
                    <a:pathLst>
                      <a:path w="248" h="525">
                        <a:moveTo>
                          <a:pt x="93" y="0"/>
                        </a:moveTo>
                        <a:lnTo>
                          <a:pt x="248" y="525"/>
                        </a:lnTo>
                        <a:lnTo>
                          <a:pt x="29" y="523"/>
                        </a:lnTo>
                        <a:lnTo>
                          <a:pt x="0" y="162"/>
                        </a:lnTo>
                        <a:lnTo>
                          <a:pt x="93" y="0"/>
                        </a:lnTo>
                        <a:close/>
                      </a:path>
                    </a:pathLst>
                  </a:custGeom>
                  <a:solidFill>
                    <a:srgbClr val="0043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pic>
            <p:nvPicPr>
              <p:cNvPr id="99" name="Picture 222" descr="바코드"/>
              <p:cNvPicPr>
                <a:picLocks noChangeAspect="1" noChangeArrowheads="1"/>
              </p:cNvPicPr>
              <p:nvPr/>
            </p:nvPicPr>
            <p:blipFill>
              <a:blip r:embed="rId2">
                <a:extLst>
                  <a:ext uri="{28A0092B-C50C-407E-A947-70E740481C1C}">
                    <a14:useLocalDpi xmlns:a14="http://schemas.microsoft.com/office/drawing/2010/main" val="0"/>
                  </a:ext>
                </a:extLst>
              </a:blip>
              <a:srcRect l="16707" t="9724" r="20175" b="6055"/>
              <a:stretch>
                <a:fillRect/>
              </a:stretch>
            </p:blipFill>
            <p:spPr bwMode="auto">
              <a:xfrm>
                <a:off x="3031" y="1315"/>
                <a:ext cx="5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AutoShape 223"/>
              <p:cNvSpPr>
                <a:spLocks noChangeArrowheads="1"/>
              </p:cNvSpPr>
              <p:nvPr/>
            </p:nvSpPr>
            <p:spPr bwMode="auto">
              <a:xfrm>
                <a:off x="2799" y="1307"/>
                <a:ext cx="300" cy="49"/>
              </a:xfrm>
              <a:prstGeom prst="roundRect">
                <a:avLst>
                  <a:gd name="adj" fmla="val 20227"/>
                </a:avLst>
              </a:prstGeom>
              <a:gradFill rotWithShape="1">
                <a:gsLst>
                  <a:gs pos="0">
                    <a:srgbClr val="65B9FF"/>
                  </a:gs>
                  <a:gs pos="100000">
                    <a:srgbClr val="0060B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latinLnBrk="1" hangingPunct="1"/>
                <a:endParaRPr kumimoji="0" lang="zh-TW" altLang="en-US" sz="1800" b="0">
                  <a:latin typeface="標楷體" pitchFamily="65" charset="-120"/>
                  <a:ea typeface="標楷體" pitchFamily="65" charset="-120"/>
                </a:endParaRPr>
              </a:p>
            </p:txBody>
          </p:sp>
        </p:grpSp>
        <p:sp>
          <p:nvSpPr>
            <p:cNvPr id="97" name="Text Box 224"/>
            <p:cNvSpPr txBox="1">
              <a:spLocks noChangeArrowheads="1"/>
            </p:cNvSpPr>
            <p:nvPr/>
          </p:nvSpPr>
          <p:spPr bwMode="auto">
            <a:xfrm>
              <a:off x="2867" y="1477"/>
              <a:ext cx="17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kumimoji="1">
                  <a:solidFill>
                    <a:schemeClr val="tx1"/>
                  </a:solidFill>
                  <a:latin typeface="Arial" pitchFamily="34" charset="0"/>
                  <a:ea typeface="新細明體" pitchFamily="18" charset="-120"/>
                </a:defRPr>
              </a:lvl1pPr>
              <a:lvl2pPr marL="742950" indent="-285750" algn="l" eaLnBrk="0" hangingPunct="0">
                <a:defRPr kumimoji="1">
                  <a:solidFill>
                    <a:schemeClr val="tx1"/>
                  </a:solidFill>
                  <a:latin typeface="Arial" pitchFamily="34" charset="0"/>
                  <a:ea typeface="新細明體" pitchFamily="18" charset="-120"/>
                </a:defRPr>
              </a:lvl2pPr>
              <a:lvl3pPr marL="1143000" indent="-228600" algn="l" eaLnBrk="0" hangingPunct="0">
                <a:defRPr kumimoji="1">
                  <a:solidFill>
                    <a:schemeClr val="tx1"/>
                  </a:solidFill>
                  <a:latin typeface="Arial" pitchFamily="34" charset="0"/>
                  <a:ea typeface="新細明體" pitchFamily="18" charset="-120"/>
                </a:defRPr>
              </a:lvl3pPr>
              <a:lvl4pPr marL="1600200" indent="-228600" algn="l" eaLnBrk="0" hangingPunct="0">
                <a:defRPr kumimoji="1">
                  <a:solidFill>
                    <a:schemeClr val="tx1"/>
                  </a:solidFill>
                  <a:latin typeface="Arial" pitchFamily="34" charset="0"/>
                  <a:ea typeface="新細明體" pitchFamily="18" charset="-120"/>
                </a:defRPr>
              </a:lvl4pPr>
              <a:lvl5pPr marL="2057400" indent="-228600" algn="l"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latinLnBrk="1" hangingPunct="1">
                <a:lnSpc>
                  <a:spcPct val="80000"/>
                </a:lnSpc>
              </a:pPr>
              <a:r>
                <a:rPr kumimoji="0" lang="zh-TW" altLang="en-US" sz="2400" dirty="0">
                  <a:solidFill>
                    <a:schemeClr val="bg1"/>
                  </a:solidFill>
                  <a:latin typeface="Microsoft YaHei" panose="020B0503020204020204" pitchFamily="34" charset="-122"/>
                  <a:ea typeface="Microsoft YaHei" panose="020B0503020204020204" pitchFamily="34" charset="-122"/>
                </a:rPr>
                <a:t>四</a:t>
              </a:r>
            </a:p>
          </p:txBody>
        </p:sp>
      </p:grpSp>
      <p:pic>
        <p:nvPicPr>
          <p:cNvPr id="106" name="圖片 105" descr="民意圖3.jpg"/>
          <p:cNvPicPr>
            <a:picLocks noChangeAspect="1"/>
          </p:cNvPicPr>
          <p:nvPr/>
        </p:nvPicPr>
        <p:blipFill rotWithShape="1">
          <a:blip r:embed="rId3" cstate="print"/>
          <a:srcRect b="5015"/>
          <a:stretch/>
        </p:blipFill>
        <p:spPr>
          <a:xfrm>
            <a:off x="6424850" y="1743615"/>
            <a:ext cx="2334578" cy="2334209"/>
          </a:xfrm>
          <a:prstGeom prst="rect">
            <a:avLst/>
          </a:prstGeom>
          <a:ln>
            <a:noFill/>
          </a:ln>
          <a:effectLst>
            <a:softEdge rad="112500"/>
          </a:effectLst>
        </p:spPr>
      </p:pic>
    </p:spTree>
    <p:extLst>
      <p:ext uri="{BB962C8B-B14F-4D97-AF65-F5344CB8AC3E}">
        <p14:creationId xmlns:p14="http://schemas.microsoft.com/office/powerpoint/2010/main" val="2474882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849631" y="5809803"/>
            <a:ext cx="5498926" cy="681037"/>
          </a:xfrm>
          <a:prstGeom prst="rect">
            <a:avLst/>
          </a:prstGeom>
        </p:spPr>
        <p:txBody>
          <a:bodyPr/>
          <a:lst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a:lstStyle>
          <a:p>
            <a:pPr marL="0" indent="0" eaLnBrk="1" hangingPunct="1">
              <a:lnSpc>
                <a:spcPct val="130000"/>
              </a:lnSpc>
              <a:buFont typeface="Wingdings" pitchFamily="2" charset="2"/>
              <a:buNone/>
              <a:defRPr/>
            </a:pPr>
            <a:r>
              <a:rPr lang="zh-TW" altLang="en-US" sz="2400" kern="0" dirty="0" smtClean="0">
                <a:latin typeface="Meiryo UI" panose="020B0604030504040204" pitchFamily="34" charset="-128"/>
                <a:ea typeface="Meiryo UI" panose="020B0604030504040204" pitchFamily="34" charset="-128"/>
                <a:cs typeface="Meiryo UI" panose="020B0604030504040204" pitchFamily="34" charset="-128"/>
              </a:rPr>
              <a:t>滿足馬斯洛（</a:t>
            </a:r>
            <a:r>
              <a:rPr lang="en-US" altLang="zh-TW" sz="2400" kern="0" dirty="0" smtClean="0">
                <a:latin typeface="Meiryo UI" panose="020B0604030504040204" pitchFamily="34" charset="-128"/>
                <a:ea typeface="Meiryo UI" panose="020B0604030504040204" pitchFamily="34" charset="-128"/>
                <a:cs typeface="Meiryo UI" panose="020B0604030504040204" pitchFamily="34" charset="-128"/>
              </a:rPr>
              <a:t>Maslow</a:t>
            </a:r>
            <a:r>
              <a:rPr lang="zh-TW" altLang="en-US" sz="2400" kern="0" dirty="0" smtClean="0">
                <a:latin typeface="Meiryo UI" panose="020B0604030504040204" pitchFamily="34" charset="-128"/>
                <a:ea typeface="Meiryo UI" panose="020B0604030504040204" pitchFamily="34" charset="-128"/>
                <a:cs typeface="Meiryo UI" panose="020B0604030504040204" pitchFamily="34" charset="-128"/>
              </a:rPr>
              <a:t>）五大需求層次</a:t>
            </a:r>
            <a:endParaRPr lang="en-US" altLang="zh-TW" sz="2400" kern="0" dirty="0" smtClean="0">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矩形 3"/>
          <p:cNvSpPr/>
          <p:nvPr/>
        </p:nvSpPr>
        <p:spPr>
          <a:xfrm>
            <a:off x="1714480" y="5000636"/>
            <a:ext cx="5643602" cy="714380"/>
          </a:xfrm>
          <a:prstGeom prst="rect">
            <a:avLst/>
          </a:prstGeom>
          <a:solidFill>
            <a:srgbClr val="FF0000"/>
          </a:solidFill>
          <a:ln>
            <a:solidFill>
              <a:srgbClr val="FF0000"/>
            </a:solidFill>
          </a:ln>
          <a:effectLst>
            <a:outerShdw blurRad="50800" dist="38100" dir="2700000" algn="tl" rotWithShape="0">
              <a:prstClr val="black">
                <a:alpha val="40000"/>
              </a:prstClr>
            </a:outerShdw>
          </a:effectLst>
          <a:scene3d>
            <a:camera prst="isometricOffAxis2Left">
              <a:rot lat="600000" lon="600000" rev="60000"/>
            </a:camera>
            <a:lightRig rig="threePt" dir="t"/>
          </a:scene3d>
          <a:sp3d extrusionH="7620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latin typeface="Meiryo UI" panose="020B0604030504040204" pitchFamily="34" charset="-128"/>
                <a:ea typeface="Meiryo UI" panose="020B0604030504040204" pitchFamily="34" charset="-128"/>
                <a:cs typeface="Meiryo UI" panose="020B0604030504040204" pitchFamily="34" charset="-128"/>
              </a:rPr>
              <a:t>生   理   的   需   求</a:t>
            </a:r>
          </a:p>
        </p:txBody>
      </p:sp>
      <p:sp>
        <p:nvSpPr>
          <p:cNvPr id="5" name="矩形 4"/>
          <p:cNvSpPr/>
          <p:nvPr/>
        </p:nvSpPr>
        <p:spPr>
          <a:xfrm>
            <a:off x="2071670" y="4286256"/>
            <a:ext cx="5000660" cy="714380"/>
          </a:xfrm>
          <a:prstGeom prst="rect">
            <a:avLst/>
          </a:prstGeom>
          <a:solidFill>
            <a:srgbClr val="FFC000"/>
          </a:solidFill>
          <a:ln>
            <a:solidFill>
              <a:srgbClr val="FFC000"/>
            </a:solidFill>
          </a:ln>
          <a:effectLst>
            <a:outerShdw blurRad="50800" dist="38100" dir="2700000" algn="tl" rotWithShape="0">
              <a:prstClr val="black">
                <a:alpha val="40000"/>
              </a:prstClr>
            </a:outerShdw>
          </a:effectLst>
          <a:scene3d>
            <a:camera prst="isometricOffAxis2Left">
              <a:rot lat="600000" lon="600000" rev="60000"/>
            </a:camera>
            <a:lightRig rig="threePt" dir="t"/>
          </a:scene3d>
          <a:sp3d extrusionH="7620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latin typeface="Meiryo UI" panose="020B0604030504040204" pitchFamily="34" charset="-128"/>
                <a:ea typeface="Meiryo UI" panose="020B0604030504040204" pitchFamily="34" charset="-128"/>
                <a:cs typeface="Meiryo UI" panose="020B0604030504040204" pitchFamily="34" charset="-128"/>
              </a:rPr>
              <a:t>安  全  的  需  求</a:t>
            </a:r>
          </a:p>
        </p:txBody>
      </p:sp>
      <p:sp>
        <p:nvSpPr>
          <p:cNvPr id="6" name="矩形 5"/>
          <p:cNvSpPr/>
          <p:nvPr/>
        </p:nvSpPr>
        <p:spPr>
          <a:xfrm>
            <a:off x="2428860" y="3571876"/>
            <a:ext cx="4357718" cy="714380"/>
          </a:xfrm>
          <a:prstGeom prst="rect">
            <a:avLst/>
          </a:prstGeom>
          <a:solidFill>
            <a:srgbClr val="7030A0"/>
          </a:solidFill>
          <a:ln>
            <a:solidFill>
              <a:srgbClr val="7030A0"/>
            </a:solidFill>
          </a:ln>
          <a:effectLst>
            <a:outerShdw blurRad="50800" dist="38100" dir="2700000" algn="tl" rotWithShape="0">
              <a:prstClr val="black">
                <a:alpha val="40000"/>
              </a:prstClr>
            </a:outerShdw>
          </a:effectLst>
          <a:scene3d>
            <a:camera prst="isometricOffAxis2Left">
              <a:rot lat="600000" lon="600000" rev="60000"/>
            </a:camera>
            <a:lightRig rig="threePt" dir="t"/>
          </a:scene3d>
          <a:sp3d extrusionH="7620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latin typeface="Meiryo UI" panose="020B0604030504040204" pitchFamily="34" charset="-128"/>
                <a:ea typeface="Meiryo UI" panose="020B0604030504040204" pitchFamily="34" charset="-128"/>
                <a:cs typeface="Meiryo UI" panose="020B0604030504040204" pitchFamily="34" charset="-128"/>
              </a:rPr>
              <a:t>被接納的需求</a:t>
            </a:r>
          </a:p>
        </p:txBody>
      </p:sp>
      <p:sp>
        <p:nvSpPr>
          <p:cNvPr id="7" name="矩形 6"/>
          <p:cNvSpPr/>
          <p:nvPr/>
        </p:nvSpPr>
        <p:spPr>
          <a:xfrm>
            <a:off x="2786050" y="2857496"/>
            <a:ext cx="3714776" cy="714380"/>
          </a:xfrm>
          <a:prstGeom prst="rect">
            <a:avLst/>
          </a:prstGeom>
          <a:solidFill>
            <a:srgbClr val="92D050"/>
          </a:solidFill>
          <a:ln>
            <a:solidFill>
              <a:srgbClr val="92D050"/>
            </a:solidFill>
          </a:ln>
          <a:effectLst>
            <a:outerShdw blurRad="50800" dist="38100" dir="2700000" algn="tl" rotWithShape="0">
              <a:prstClr val="black">
                <a:alpha val="40000"/>
              </a:prstClr>
            </a:outerShdw>
          </a:effectLst>
          <a:scene3d>
            <a:camera prst="isometricOffAxis2Left">
              <a:rot lat="600000" lon="600000" rev="60000"/>
            </a:camera>
            <a:lightRig rig="threePt" dir="t"/>
          </a:scene3d>
          <a:sp3d extrusionH="7620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latin typeface="Meiryo UI" panose="020B0604030504040204" pitchFamily="34" charset="-128"/>
                <a:ea typeface="Meiryo UI" panose="020B0604030504040204" pitchFamily="34" charset="-128"/>
                <a:cs typeface="Meiryo UI" panose="020B0604030504040204" pitchFamily="34" charset="-128"/>
              </a:rPr>
              <a:t>自尊的需求</a:t>
            </a:r>
          </a:p>
        </p:txBody>
      </p:sp>
      <p:sp>
        <p:nvSpPr>
          <p:cNvPr id="8" name="矩形 7"/>
          <p:cNvSpPr/>
          <p:nvPr/>
        </p:nvSpPr>
        <p:spPr>
          <a:xfrm>
            <a:off x="3071802" y="2143116"/>
            <a:ext cx="3071834" cy="714380"/>
          </a:xfrm>
          <a:prstGeom prst="rect">
            <a:avLst/>
          </a:prstGeom>
          <a:effectLst>
            <a:outerShdw blurRad="50800" dist="38100" dir="2700000" algn="tl" rotWithShape="0">
              <a:prstClr val="black">
                <a:alpha val="40000"/>
              </a:prstClr>
            </a:outerShdw>
          </a:effectLst>
          <a:scene3d>
            <a:camera prst="isometricOffAxis2Left">
              <a:rot lat="600000" lon="600000" rev="60000"/>
            </a:camera>
            <a:lightRig rig="threePt" dir="t"/>
          </a:scene3d>
          <a:sp3d extrusionH="7620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latin typeface="Meiryo UI" panose="020B0604030504040204" pitchFamily="34" charset="-128"/>
                <a:ea typeface="Meiryo UI" panose="020B0604030504040204" pitchFamily="34" charset="-128"/>
                <a:cs typeface="Meiryo UI" panose="020B0604030504040204" pitchFamily="34" charset="-128"/>
              </a:rPr>
              <a:t>自我實現</a:t>
            </a:r>
          </a:p>
        </p:txBody>
      </p:sp>
      <p:sp>
        <p:nvSpPr>
          <p:cNvPr id="9" name="矩形 8"/>
          <p:cNvSpPr/>
          <p:nvPr/>
        </p:nvSpPr>
        <p:spPr>
          <a:xfrm>
            <a:off x="2361813" y="980728"/>
            <a:ext cx="4801314" cy="646331"/>
          </a:xfrm>
          <a:prstGeom prst="rect">
            <a:avLst/>
          </a:prstGeom>
          <a:noFill/>
        </p:spPr>
        <p:txBody>
          <a:bodyPr>
            <a:spAutoFit/>
          </a:bodyPr>
          <a:lstStyle/>
          <a:p>
            <a:pPr algn="ctr">
              <a:defRPr/>
            </a:pPr>
            <a:r>
              <a:rPr lang="zh-TW" altLang="en-US" sz="3600" b="1" dirty="0">
                <a:ln w="10541" cmpd="sng">
                  <a:solidFill>
                    <a:srgbClr val="7D7D7D">
                      <a:tint val="100000"/>
                      <a:shade val="100000"/>
                      <a:satMod val="110000"/>
                    </a:srgbClr>
                  </a:solidFill>
                  <a:prstDash val="solid"/>
                </a:ln>
                <a:solidFill>
                  <a:srgbClr val="FF0000"/>
                </a:solidFill>
                <a:latin typeface="Microsoft YaHei" panose="020B0503020204020204" pitchFamily="34" charset="-122"/>
                <a:ea typeface="Microsoft YaHei" panose="020B0503020204020204" pitchFamily="34" charset="-122"/>
                <a:cs typeface="Meiryo UI" panose="020B0604030504040204" pitchFamily="34" charset="-128"/>
              </a:rPr>
              <a:t>工作價值體現</a:t>
            </a:r>
          </a:p>
        </p:txBody>
      </p:sp>
      <p:sp>
        <p:nvSpPr>
          <p:cNvPr id="10" name="矩形 40"/>
          <p:cNvSpPr>
            <a:spLocks noChangeArrowheads="1"/>
          </p:cNvSpPr>
          <p:nvPr/>
        </p:nvSpPr>
        <p:spPr bwMode="auto">
          <a:xfrm>
            <a:off x="6732240" y="1484784"/>
            <a:ext cx="2357438" cy="1870075"/>
          </a:xfrm>
          <a:prstGeom prst="rect">
            <a:avLst/>
          </a:prstGeom>
          <a:blipFill dpi="0" rotWithShape="1">
            <a:blip r:embed="rId2"/>
            <a:srcRect/>
            <a:stretch>
              <a:fillRect/>
            </a:stretch>
          </a:blipFill>
          <a:ln w="25400">
            <a:solidFill>
              <a:schemeClr val="tx2"/>
            </a:solidFill>
            <a:miter lim="800000"/>
            <a:headEnd/>
            <a:tailEnd/>
          </a:ln>
        </p:spPr>
        <p:txBody>
          <a:bodyPr anchor="ctr"/>
          <a:lstStyle>
            <a:lvl1pPr eaLnBrk="0" latinLnBrk="1" hangingPunct="0">
              <a:spcBef>
                <a:spcPct val="20000"/>
              </a:spcBef>
              <a:buChar char="•"/>
              <a:defRPr kumimoji="1" b="1">
                <a:solidFill>
                  <a:schemeClr val="tx1"/>
                </a:solidFill>
                <a:latin typeface="Arial" charset="0"/>
                <a:ea typeface="微軟正黑體" pitchFamily="34" charset="-120"/>
              </a:defRPr>
            </a:lvl1pPr>
            <a:lvl2pPr marL="742950" indent="-285750" eaLnBrk="0" latinLnBrk="1" hangingPunct="0">
              <a:spcBef>
                <a:spcPct val="20000"/>
              </a:spcBef>
              <a:buChar char="–"/>
              <a:defRPr kumimoji="1">
                <a:solidFill>
                  <a:schemeClr val="tx1"/>
                </a:solidFill>
                <a:latin typeface="Arial" charset="0"/>
                <a:ea typeface="微軟正黑體" pitchFamily="34" charset="-120"/>
              </a:defRPr>
            </a:lvl2pPr>
            <a:lvl3pPr marL="1143000" indent="-228600" eaLnBrk="0" latinLnBrk="1" hangingPunct="0">
              <a:spcBef>
                <a:spcPct val="20000"/>
              </a:spcBef>
              <a:buChar char="•"/>
              <a:defRPr kumimoji="1">
                <a:solidFill>
                  <a:schemeClr val="tx1"/>
                </a:solidFill>
                <a:latin typeface="Arial" charset="0"/>
                <a:ea typeface="微軟正黑體" pitchFamily="34" charset="-120"/>
              </a:defRPr>
            </a:lvl3pPr>
            <a:lvl4pPr marL="1600200" indent="-228600" eaLnBrk="0" latinLnBrk="1" hangingPunct="0">
              <a:spcBef>
                <a:spcPct val="20000"/>
              </a:spcBef>
              <a:buChar char="–"/>
              <a:defRPr kumimoji="1">
                <a:solidFill>
                  <a:schemeClr val="tx1"/>
                </a:solidFill>
                <a:latin typeface="Arial" charset="0"/>
                <a:ea typeface="微軟正黑體" pitchFamily="34" charset="-120"/>
              </a:defRPr>
            </a:lvl4pPr>
            <a:lvl5pPr marL="2057400" indent="-228600" eaLnBrk="0" latinLnBrk="1" hangingPunct="0">
              <a:spcBef>
                <a:spcPct val="20000"/>
              </a:spcBef>
              <a:buChar char="»"/>
              <a:defRPr kumimoji="1">
                <a:solidFill>
                  <a:schemeClr val="tx1"/>
                </a:solidFill>
                <a:latin typeface="Arial" charset="0"/>
                <a:ea typeface="微軟正黑體" pitchFamily="34" charset="-120"/>
              </a:defRPr>
            </a:lvl5pPr>
            <a:lvl6pPr marL="2514600" indent="-228600" eaLnBrk="0" fontAlgn="base" latinLnBrk="1" hangingPunct="0">
              <a:spcBef>
                <a:spcPct val="20000"/>
              </a:spcBef>
              <a:spcAft>
                <a:spcPct val="0"/>
              </a:spcAft>
              <a:buChar char="»"/>
              <a:defRPr kumimoji="1">
                <a:solidFill>
                  <a:schemeClr val="tx1"/>
                </a:solidFill>
                <a:latin typeface="Arial" charset="0"/>
                <a:ea typeface="微軟正黑體" pitchFamily="34" charset="-120"/>
              </a:defRPr>
            </a:lvl6pPr>
            <a:lvl7pPr marL="2971800" indent="-228600" eaLnBrk="0" fontAlgn="base" latinLnBrk="1" hangingPunct="0">
              <a:spcBef>
                <a:spcPct val="20000"/>
              </a:spcBef>
              <a:spcAft>
                <a:spcPct val="0"/>
              </a:spcAft>
              <a:buChar char="»"/>
              <a:defRPr kumimoji="1">
                <a:solidFill>
                  <a:schemeClr val="tx1"/>
                </a:solidFill>
                <a:latin typeface="Arial" charset="0"/>
                <a:ea typeface="微軟正黑體" pitchFamily="34" charset="-120"/>
              </a:defRPr>
            </a:lvl7pPr>
            <a:lvl8pPr marL="3429000" indent="-228600" eaLnBrk="0" fontAlgn="base" latinLnBrk="1" hangingPunct="0">
              <a:spcBef>
                <a:spcPct val="20000"/>
              </a:spcBef>
              <a:spcAft>
                <a:spcPct val="0"/>
              </a:spcAft>
              <a:buChar char="»"/>
              <a:defRPr kumimoji="1">
                <a:solidFill>
                  <a:schemeClr val="tx1"/>
                </a:solidFill>
                <a:latin typeface="Arial" charset="0"/>
                <a:ea typeface="微軟正黑體" pitchFamily="34" charset="-120"/>
              </a:defRPr>
            </a:lvl8pPr>
            <a:lvl9pPr marL="3886200" indent="-228600" eaLnBrk="0" fontAlgn="base" latinLnBrk="1" hangingPunct="0">
              <a:spcBef>
                <a:spcPct val="20000"/>
              </a:spcBef>
              <a:spcAft>
                <a:spcPct val="0"/>
              </a:spcAft>
              <a:buChar char="»"/>
              <a:defRPr kumimoji="1">
                <a:solidFill>
                  <a:schemeClr val="tx1"/>
                </a:solidFill>
                <a:latin typeface="Arial" charset="0"/>
                <a:ea typeface="微軟正黑體" pitchFamily="34" charset="-120"/>
              </a:defRPr>
            </a:lvl9pPr>
          </a:lstStyle>
          <a:p>
            <a:pPr algn="ctr" eaLnBrk="1" latinLnBrk="0" hangingPunct="1">
              <a:spcBef>
                <a:spcPct val="0"/>
              </a:spcBef>
              <a:buFontTx/>
              <a:buNone/>
            </a:pPr>
            <a:endParaRPr kumimoji="0" lang="zh-CN" altLang="en-US" b="0">
              <a:solidFill>
                <a:srgbClr val="FFFFFF"/>
              </a:solidFill>
            </a:endParaRPr>
          </a:p>
        </p:txBody>
      </p:sp>
      <p:sp>
        <p:nvSpPr>
          <p:cNvPr id="11" name="圆角矩形 24"/>
          <p:cNvSpPr/>
          <p:nvPr/>
        </p:nvSpPr>
        <p:spPr>
          <a:xfrm>
            <a:off x="16100" y="2419821"/>
            <a:ext cx="2179635" cy="1629401"/>
          </a:xfrm>
          <a:prstGeom prst="roundRect">
            <a:avLst/>
          </a:prstGeom>
          <a:blipFill>
            <a:blip r:embed="rId3" cstate="print"/>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anchor="ctr"/>
          <a:lstStyle/>
          <a:p>
            <a:pPr algn="ctr" fontAlgn="auto">
              <a:spcBef>
                <a:spcPts val="0"/>
              </a:spcBef>
              <a:spcAft>
                <a:spcPts val="0"/>
              </a:spcAft>
              <a:defRPr/>
            </a:pPr>
            <a:endParaRPr kumimoji="0" lang="zh-CN" altLang="en-US" sz="1600"/>
          </a:p>
        </p:txBody>
      </p:sp>
    </p:spTree>
    <p:extLst>
      <p:ext uri="{BB962C8B-B14F-4D97-AF65-F5344CB8AC3E}">
        <p14:creationId xmlns:p14="http://schemas.microsoft.com/office/powerpoint/2010/main" val="1275146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72469"/>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8" name="Line 10"/>
          <p:cNvSpPr>
            <a:spLocks noChangeShapeType="1"/>
          </p:cNvSpPr>
          <p:nvPr/>
        </p:nvSpPr>
        <p:spPr bwMode="auto">
          <a:xfrm>
            <a:off x="1905880" y="48952"/>
            <a:ext cx="72008" cy="68579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sp>
        <p:nvSpPr>
          <p:cNvPr id="11269" name="Rectangle 20"/>
          <p:cNvSpPr>
            <a:spLocks noChangeArrowheads="1"/>
          </p:cNvSpPr>
          <p:nvPr/>
        </p:nvSpPr>
        <p:spPr bwMode="auto">
          <a:xfrm>
            <a:off x="4086713" y="3447927"/>
            <a:ext cx="48057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如何成為審計人員</a:t>
            </a:r>
            <a:endPar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Line 10"/>
          <p:cNvSpPr>
            <a:spLocks noChangeShapeType="1"/>
          </p:cNvSpPr>
          <p:nvPr/>
        </p:nvSpPr>
        <p:spPr bwMode="auto">
          <a:xfrm>
            <a:off x="-223048" y="4283180"/>
            <a:ext cx="9367047" cy="99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607" y="3232020"/>
            <a:ext cx="1029106" cy="1010583"/>
          </a:xfrm>
          <a:prstGeom prst="rect">
            <a:avLst/>
          </a:prstGeom>
        </p:spPr>
      </p:pic>
      <p:sp>
        <p:nvSpPr>
          <p:cNvPr id="10" name="椭圆 1"/>
          <p:cNvSpPr/>
          <p:nvPr/>
        </p:nvSpPr>
        <p:spPr>
          <a:xfrm>
            <a:off x="898169" y="3015625"/>
            <a:ext cx="2159438" cy="2158876"/>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Tree>
    <p:extLst>
      <p:ext uri="{BB962C8B-B14F-4D97-AF65-F5344CB8AC3E}">
        <p14:creationId xmlns:p14="http://schemas.microsoft.com/office/powerpoint/2010/main" val="185306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政府審計人力來源</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內容版面配置區 2"/>
          <p:cNvSpPr>
            <a:spLocks noGrp="1"/>
          </p:cNvSpPr>
          <p:nvPr>
            <p:ph idx="4294967295"/>
          </p:nvPr>
        </p:nvSpPr>
        <p:spPr>
          <a:xfrm>
            <a:off x="0" y="2132856"/>
            <a:ext cx="6012160" cy="3456384"/>
          </a:xfrm>
        </p:spPr>
        <p:txBody>
          <a:bodyPr/>
          <a:lstStyle/>
          <a:p>
            <a:pPr>
              <a:buClr>
                <a:schemeClr val="tx2"/>
              </a:buClr>
              <a:buFont typeface="Wingdings" panose="05000000000000000000" pitchFamily="2" charset="2"/>
              <a:buChar char="v"/>
            </a:pPr>
            <a:r>
              <a:rPr lang="zh-TW" altLang="en-US" sz="2400" b="1"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申請分發高等考試相關類科及格人員</a:t>
            </a:r>
            <a:endParaRPr lang="en-US" altLang="zh-TW" sz="2400" b="1"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公務人員</a:t>
            </a:r>
            <a:r>
              <a:rPr lang="zh-TW" altLang="en-US" sz="20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高等考試三級</a:t>
            </a: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考試</a:t>
            </a:r>
            <a:r>
              <a:rPr lang="zh-TW" altLang="en-US" sz="20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審計職系</a:t>
            </a:r>
            <a:endParaRPr lang="en-US" altLang="zh-TW"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lvl="2">
              <a:buClr>
                <a:schemeClr val="tx1"/>
              </a:buClr>
            </a:pP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財務</a:t>
            </a:r>
            <a:r>
              <a:rPr lang="zh-TW" altLang="en-US" sz="20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審計類</a:t>
            </a: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科</a:t>
            </a:r>
            <a:endParaRPr lang="en-US" altLang="zh-TW"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lvl="2">
              <a:buClr>
                <a:schemeClr val="tx1"/>
              </a:buClr>
            </a:pP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績效</a:t>
            </a:r>
            <a:r>
              <a:rPr lang="zh-TW" altLang="en-US" sz="20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審計類科</a:t>
            </a:r>
            <a:endParaRPr lang="en-US" altLang="zh-TW"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a:spcBef>
                <a:spcPts val="1800"/>
              </a:spcBef>
              <a:buClr>
                <a:schemeClr val="tx2"/>
              </a:buClr>
              <a:buFont typeface="Wingdings" panose="05000000000000000000" pitchFamily="2" charset="2"/>
              <a:buChar char="v"/>
            </a:pPr>
            <a:r>
              <a:rPr lang="zh-TW" altLang="en-US" sz="24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公開徵選具高考或特考及格之其他機關資優現職人員充任審計人員</a:t>
            </a:r>
            <a:endParaRPr lang="en-US" altLang="zh-TW" sz="2400" b="1" dirty="0">
              <a:solidFill>
                <a:srgbClr val="00B050"/>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會計審計</a:t>
            </a:r>
            <a:r>
              <a:rPr lang="en-US" altLang="zh-TW" sz="20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20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或政府財物稽</a:t>
            </a:r>
            <a:r>
              <a:rPr lang="zh-TW" altLang="en-US"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察</a:t>
            </a:r>
            <a:r>
              <a:rPr lang="en-US" altLang="zh-TW"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學科研習心得報告</a:t>
            </a:r>
            <a:endParaRPr lang="en-US" altLang="zh-TW"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自傳</a:t>
            </a:r>
          </a:p>
        </p:txBody>
      </p:sp>
      <p:pic>
        <p:nvPicPr>
          <p:cNvPr id="4" name="图片 58"/>
          <p:cNvPicPr>
            <a:picLocks noChangeAspect="1"/>
          </p:cNvPicPr>
          <p:nvPr/>
        </p:nvPicPr>
        <p:blipFill>
          <a:blip r:embed="rId3">
            <a:extLst>
              <a:ext uri="{28A0092B-C50C-407E-A947-70E740481C1C}">
                <a14:useLocalDpi xmlns:a14="http://schemas.microsoft.com/office/drawing/2010/main" val="0"/>
              </a:ext>
            </a:extLst>
          </a:blip>
          <a:srcRect t="7813"/>
          <a:stretch>
            <a:fillRect/>
          </a:stretch>
        </p:blipFill>
        <p:spPr bwMode="auto">
          <a:xfrm>
            <a:off x="5983932" y="1700808"/>
            <a:ext cx="3024336" cy="195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3932" y="3861048"/>
            <a:ext cx="3024336" cy="202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2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476672"/>
            <a:ext cx="7308304" cy="1143000"/>
          </a:xfrm>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錄取情</a:t>
            </a:r>
            <a:r>
              <a:rPr lang="zh-TW" altLang="en-US" dirty="0">
                <a:latin typeface="Meiryo UI" panose="020B0604030504040204" pitchFamily="34" charset="-128"/>
                <a:ea typeface="Meiryo UI" panose="020B0604030504040204" pitchFamily="34" charset="-128"/>
                <a:cs typeface="Meiryo UI" panose="020B0604030504040204" pitchFamily="34" charset="-128"/>
              </a:rPr>
              <a:t>形</a:t>
            </a:r>
          </a:p>
        </p:txBody>
      </p:sp>
      <p:graphicFrame>
        <p:nvGraphicFramePr>
          <p:cNvPr id="5" name="表格 4"/>
          <p:cNvGraphicFramePr>
            <a:graphicFrameLocks noGrp="1"/>
          </p:cNvGraphicFramePr>
          <p:nvPr>
            <p:extLst>
              <p:ext uri="{D42A27DB-BD31-4B8C-83A1-F6EECF244321}">
                <p14:modId xmlns:p14="http://schemas.microsoft.com/office/powerpoint/2010/main" val="3348213650"/>
              </p:ext>
            </p:extLst>
          </p:nvPr>
        </p:nvGraphicFramePr>
        <p:xfrm>
          <a:off x="2267745" y="1340768"/>
          <a:ext cx="6408716" cy="4961979"/>
        </p:xfrm>
        <a:graphic>
          <a:graphicData uri="http://schemas.openxmlformats.org/drawingml/2006/table">
            <a:tbl>
              <a:tblPr>
                <a:tableStyleId>{5940675A-B579-460E-94D1-54222C63F5DA}</a:tableStyleId>
              </a:tblPr>
              <a:tblGrid>
                <a:gridCol w="1602179"/>
                <a:gridCol w="1602179"/>
                <a:gridCol w="1602179"/>
                <a:gridCol w="1602179"/>
              </a:tblGrid>
              <a:tr h="432048">
                <a:tc>
                  <a:txBody>
                    <a:bodyPr/>
                    <a:lstStyle/>
                    <a:p>
                      <a:pPr algn="dist" fontAlgn="ctr"/>
                      <a:r>
                        <a:rPr lang="zh-TW" altLang="en-US" sz="1600" b="1" u="none" strike="noStrike" dirty="0">
                          <a:effectLst/>
                          <a:latin typeface="標楷體" panose="03000509000000000000" pitchFamily="65" charset="-120"/>
                          <a:ea typeface="標楷體" panose="03000509000000000000" pitchFamily="65" charset="-120"/>
                        </a:rPr>
                        <a:t>年度</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8573" marR="8573" marT="8573" marB="0" anchor="ctr">
                    <a:blipFill>
                      <a:blip r:embed="rId2"/>
                      <a:tile tx="0" ty="0" sx="100000" sy="100000" flip="none" algn="tl"/>
                    </a:blipFill>
                  </a:tcPr>
                </a:tc>
                <a:tc>
                  <a:txBody>
                    <a:bodyPr/>
                    <a:lstStyle/>
                    <a:p>
                      <a:pPr algn="dist" fontAlgn="ctr"/>
                      <a:r>
                        <a:rPr lang="zh-TW" altLang="en-US" sz="1600" b="1" u="none" strike="noStrike" dirty="0">
                          <a:effectLst/>
                          <a:latin typeface="標楷體" panose="03000509000000000000" pitchFamily="65" charset="-120"/>
                          <a:ea typeface="標楷體" panose="03000509000000000000" pitchFamily="65" charset="-120"/>
                        </a:rPr>
                        <a:t>類科</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8573" marR="8573" marT="8573" marB="0" anchor="ctr">
                    <a:blipFill>
                      <a:blip r:embed="rId2"/>
                      <a:tile tx="0" ty="0" sx="100000" sy="100000" flip="none" algn="tl"/>
                    </a:blipFill>
                  </a:tcPr>
                </a:tc>
                <a:tc>
                  <a:txBody>
                    <a:bodyPr/>
                    <a:lstStyle/>
                    <a:p>
                      <a:pPr algn="dist" fontAlgn="ctr"/>
                      <a:r>
                        <a:rPr lang="zh-TW" altLang="en-US" sz="1600" b="1" u="none" strike="noStrike" dirty="0">
                          <a:effectLst/>
                          <a:latin typeface="標楷體" panose="03000509000000000000" pitchFamily="65" charset="-120"/>
                          <a:ea typeface="標楷體" panose="03000509000000000000" pitchFamily="65" charset="-120"/>
                        </a:rPr>
                        <a:t>錄取人數</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8573" marR="8573" marT="8573" marB="0" anchor="ctr">
                    <a:blipFill>
                      <a:blip r:embed="rId2"/>
                      <a:tile tx="0" ty="0" sx="100000" sy="100000" flip="none" algn="tl"/>
                    </a:blipFill>
                  </a:tcPr>
                </a:tc>
                <a:tc>
                  <a:txBody>
                    <a:bodyPr/>
                    <a:lstStyle/>
                    <a:p>
                      <a:pPr algn="dist" fontAlgn="ctr"/>
                      <a:r>
                        <a:rPr lang="zh-TW" altLang="en-US" sz="1600" b="1" u="none" strike="noStrike" dirty="0">
                          <a:effectLst/>
                          <a:latin typeface="標楷體" panose="03000509000000000000" pitchFamily="65" charset="-120"/>
                          <a:ea typeface="標楷體" panose="03000509000000000000" pitchFamily="65" charset="-120"/>
                        </a:rPr>
                        <a:t>錄取率</a:t>
                      </a:r>
                      <a:r>
                        <a:rPr lang="en-US" altLang="zh-TW" sz="1600" b="1" u="none" strike="noStrike" dirty="0">
                          <a:effectLst/>
                          <a:latin typeface="標楷體" panose="03000509000000000000" pitchFamily="65" charset="-120"/>
                          <a:ea typeface="標楷體" panose="03000509000000000000" pitchFamily="65" charset="-120"/>
                        </a:rPr>
                        <a:t>(</a:t>
                      </a:r>
                      <a:r>
                        <a:rPr lang="zh-TW" altLang="en-US" sz="1600" b="1" u="none" strike="noStrike" dirty="0">
                          <a:effectLst/>
                          <a:latin typeface="標楷體" panose="03000509000000000000" pitchFamily="65" charset="-120"/>
                          <a:ea typeface="標楷體" panose="03000509000000000000" pitchFamily="65" charset="-120"/>
                        </a:rPr>
                        <a:t>％</a:t>
                      </a:r>
                      <a:r>
                        <a:rPr lang="en-US" altLang="zh-TW" sz="1600" b="1" u="none" strike="noStrike" dirty="0">
                          <a:effectLst/>
                          <a:latin typeface="標楷體" panose="03000509000000000000" pitchFamily="65" charset="-120"/>
                          <a:ea typeface="標楷體" panose="03000509000000000000" pitchFamily="65" charset="-120"/>
                        </a:rPr>
                        <a:t>)</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8573" marR="8573" marT="8573" marB="0" anchor="ctr">
                    <a:blipFill>
                      <a:blip r:embed="rId2"/>
                      <a:tile tx="0" ty="0" sx="100000" sy="100000" flip="none" algn="tl"/>
                    </a:blipFill>
                  </a:tcPr>
                </a:tc>
              </a:tr>
              <a:tr h="264944">
                <a:tc rowSpan="4">
                  <a:txBody>
                    <a:bodyPr/>
                    <a:lstStyle/>
                    <a:p>
                      <a:pPr algn="ctr" fontAlgn="ctr">
                        <a:lnSpc>
                          <a:spcPts val="1680"/>
                        </a:lnSpc>
                      </a:pPr>
                      <a:r>
                        <a:rPr lang="en-US" altLang="zh-TW"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100</a:t>
                      </a:r>
                      <a:r>
                        <a:rPr lang="zh-TW" altLang="en-US"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年</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l" fontAlgn="ctr">
                        <a:lnSpc>
                          <a:spcPts val="130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會計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300"/>
                        </a:lnSpc>
                      </a:pPr>
                      <a:r>
                        <a:rPr lang="en-US" altLang="zh-TW" sz="1400" u="none" strike="noStrike" baseline="0" dirty="0">
                          <a:solidFill>
                            <a:schemeClr val="tx2">
                              <a:lumMod val="75000"/>
                            </a:schemeClr>
                          </a:solidFill>
                          <a:effectLst/>
                          <a:latin typeface="標楷體" panose="03000509000000000000" pitchFamily="65" charset="-120"/>
                          <a:ea typeface="標楷體" panose="03000509000000000000" pitchFamily="65" charset="-120"/>
                        </a:rPr>
                        <a:t>276</a:t>
                      </a:r>
                      <a:endParaRPr lang="en-US" altLang="zh-TW" sz="1400" b="0" i="0" u="none" strike="noStrike" baseline="0"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300"/>
                        </a:lnSpc>
                      </a:pPr>
                      <a:r>
                        <a:rPr lang="en-US" altLang="zh-TW" sz="1400" u="none" strike="noStrike" baseline="0" dirty="0">
                          <a:solidFill>
                            <a:schemeClr val="tx2">
                              <a:lumMod val="75000"/>
                            </a:schemeClr>
                          </a:solidFill>
                          <a:effectLst/>
                          <a:latin typeface="標楷體" panose="03000509000000000000" pitchFamily="65" charset="-120"/>
                          <a:ea typeface="標楷體" panose="03000509000000000000" pitchFamily="65" charset="-120"/>
                        </a:rPr>
                        <a:t>10.8</a:t>
                      </a:r>
                      <a:endParaRPr lang="en-US" altLang="zh-TW" sz="1400" b="0" i="0" u="none" strike="noStrike" baseline="0"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財務審計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14</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12.5</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績效審計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7</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b="1" u="none" strike="noStrike" dirty="0">
                          <a:solidFill>
                            <a:srgbClr val="FF0000"/>
                          </a:solidFill>
                          <a:effectLst/>
                          <a:latin typeface="標楷體" panose="03000509000000000000" pitchFamily="65" charset="-120"/>
                          <a:ea typeface="標楷體" panose="03000509000000000000" pitchFamily="65" charset="-120"/>
                        </a:rPr>
                        <a:t>17.1</a:t>
                      </a:r>
                      <a:endParaRPr lang="en-US" altLang="zh-TW" sz="1400" b="1" i="0" u="none" strike="noStrike" dirty="0">
                        <a:solidFill>
                          <a:srgbClr val="FF0000"/>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95952">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一般行政</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210</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6.3</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rowSpan="4">
                  <a:txBody>
                    <a:bodyPr/>
                    <a:lstStyle/>
                    <a:p>
                      <a:pPr algn="ctr" fontAlgn="ctr">
                        <a:lnSpc>
                          <a:spcPts val="1680"/>
                        </a:lnSpc>
                      </a:pPr>
                      <a:r>
                        <a:rPr lang="en-US" altLang="zh-TW"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101</a:t>
                      </a:r>
                      <a:r>
                        <a:rPr lang="zh-TW" altLang="en-US"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年</a:t>
                      </a: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　</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會計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253</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10.6</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財務審計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18</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13.6</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績效審計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8</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b="1" u="none" strike="noStrike" dirty="0">
                          <a:solidFill>
                            <a:srgbClr val="FF0000"/>
                          </a:solidFill>
                          <a:effectLst/>
                          <a:latin typeface="標楷體" panose="03000509000000000000" pitchFamily="65" charset="-120"/>
                          <a:ea typeface="標楷體" panose="03000509000000000000" pitchFamily="65" charset="-120"/>
                        </a:rPr>
                        <a:t>18.2</a:t>
                      </a:r>
                      <a:endParaRPr lang="en-US" altLang="zh-TW" sz="1400" b="1" i="0" u="none" strike="noStrike" dirty="0">
                        <a:solidFill>
                          <a:srgbClr val="FF0000"/>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一般行政</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233</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5.87</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rowSpan="4">
                  <a:txBody>
                    <a:bodyPr/>
                    <a:lstStyle/>
                    <a:p>
                      <a:pPr algn="ctr" fontAlgn="ctr">
                        <a:lnSpc>
                          <a:spcPts val="1680"/>
                        </a:lnSpc>
                      </a:pPr>
                      <a:r>
                        <a:rPr lang="en-US" altLang="zh-TW"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102</a:t>
                      </a:r>
                      <a:r>
                        <a:rPr lang="zh-TW" altLang="en-US"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年</a:t>
                      </a: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　</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會計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226</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10.4</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財務審計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29</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26.6</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績效審計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10</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b="1" u="none" strike="noStrike" dirty="0">
                          <a:solidFill>
                            <a:srgbClr val="FF0000"/>
                          </a:solidFill>
                          <a:effectLst/>
                          <a:latin typeface="標楷體" panose="03000509000000000000" pitchFamily="65" charset="-120"/>
                          <a:ea typeface="標楷體" panose="03000509000000000000" pitchFamily="65" charset="-120"/>
                        </a:rPr>
                        <a:t>20.8</a:t>
                      </a:r>
                      <a:endParaRPr lang="en-US" altLang="zh-TW" sz="1400" b="1" i="0" u="none" strike="noStrike" dirty="0">
                        <a:solidFill>
                          <a:srgbClr val="FF0000"/>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一般行政</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251</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5.87</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rowSpan="4">
                  <a:txBody>
                    <a:bodyPr/>
                    <a:lstStyle/>
                    <a:p>
                      <a:pPr algn="ctr" fontAlgn="ctr">
                        <a:lnSpc>
                          <a:spcPts val="1680"/>
                        </a:lnSpc>
                      </a:pPr>
                      <a:r>
                        <a:rPr lang="en-US" altLang="zh-TW"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103</a:t>
                      </a:r>
                      <a:r>
                        <a:rPr lang="zh-TW" altLang="en-US"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年</a:t>
                      </a: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　</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會計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229</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12</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財務審計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20</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16.81</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績效審計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9</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b="1" u="none" strike="noStrike" dirty="0">
                          <a:solidFill>
                            <a:srgbClr val="FF0000"/>
                          </a:solidFill>
                          <a:effectLst/>
                          <a:latin typeface="標楷體" panose="03000509000000000000" pitchFamily="65" charset="-120"/>
                          <a:ea typeface="標楷體" panose="03000509000000000000" pitchFamily="65" charset="-120"/>
                        </a:rPr>
                        <a:t>11.69</a:t>
                      </a:r>
                      <a:endParaRPr lang="en-US" altLang="zh-TW" sz="1400" b="1" i="0" u="none" strike="noStrike" dirty="0">
                        <a:solidFill>
                          <a:srgbClr val="FF0000"/>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一般行政</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184</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4.97</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rowSpan="4">
                  <a:txBody>
                    <a:bodyPr/>
                    <a:lstStyle/>
                    <a:p>
                      <a:pPr algn="ctr" fontAlgn="ctr">
                        <a:lnSpc>
                          <a:spcPts val="1680"/>
                        </a:lnSpc>
                      </a:pPr>
                      <a:r>
                        <a:rPr lang="en-US" altLang="zh-TW"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104</a:t>
                      </a:r>
                      <a:r>
                        <a:rPr lang="zh-TW" altLang="en-US" sz="1400" u="none" strike="noStrike" dirty="0" smtClean="0">
                          <a:solidFill>
                            <a:schemeClr val="tx2">
                              <a:lumMod val="75000"/>
                            </a:schemeClr>
                          </a:solidFill>
                          <a:effectLst/>
                          <a:latin typeface="標楷體" panose="03000509000000000000" pitchFamily="65" charset="-120"/>
                          <a:ea typeface="標楷體" panose="03000509000000000000" pitchFamily="65" charset="-120"/>
                        </a:rPr>
                        <a:t>年</a:t>
                      </a: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　</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會計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221</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13.5</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財務審計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17</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13.08</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績效審計</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3</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b="1" u="none" strike="noStrike" dirty="0">
                          <a:solidFill>
                            <a:srgbClr val="FF0000"/>
                          </a:solidFill>
                          <a:effectLst/>
                          <a:latin typeface="標楷體" panose="03000509000000000000" pitchFamily="65" charset="-120"/>
                          <a:ea typeface="標楷體" panose="03000509000000000000" pitchFamily="65" charset="-120"/>
                        </a:rPr>
                        <a:t>5.88</a:t>
                      </a:r>
                      <a:endParaRPr lang="en-US" altLang="zh-TW" sz="1400" b="1" i="0" u="none" strike="noStrike" dirty="0">
                        <a:solidFill>
                          <a:srgbClr val="FF0000"/>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r h="188610">
                <a:tc vMerge="1">
                  <a:txBody>
                    <a:bodyPr/>
                    <a:lstStyle/>
                    <a:p>
                      <a:pPr algn="l" fontAlgn="ctr"/>
                      <a:endParaRPr lang="zh-TW" altLang="en-US" sz="1100" b="0" i="0" u="none" strike="noStrike" dirty="0">
                        <a:solidFill>
                          <a:srgbClr val="000000"/>
                        </a:solidFill>
                        <a:effectLst/>
                        <a:latin typeface="新細明體"/>
                      </a:endParaRPr>
                    </a:p>
                  </a:txBody>
                  <a:tcPr marL="8573" marR="8573" marT="8573" marB="0" anchor="ctr"/>
                </a:tc>
                <a:tc>
                  <a:txBody>
                    <a:bodyPr/>
                    <a:lstStyle/>
                    <a:p>
                      <a:pPr algn="l" fontAlgn="ctr">
                        <a:lnSpc>
                          <a:spcPts val="1680"/>
                        </a:lnSpc>
                      </a:pPr>
                      <a:r>
                        <a:rPr lang="zh-TW" altLang="en-US" sz="1400" u="none" strike="noStrike" dirty="0">
                          <a:solidFill>
                            <a:schemeClr val="tx2">
                              <a:lumMod val="75000"/>
                            </a:schemeClr>
                          </a:solidFill>
                          <a:effectLst/>
                          <a:latin typeface="標楷體" panose="03000509000000000000" pitchFamily="65" charset="-120"/>
                          <a:ea typeface="標楷體" panose="03000509000000000000" pitchFamily="65" charset="-120"/>
                        </a:rPr>
                        <a:t>一般行政</a:t>
                      </a:r>
                      <a:endParaRPr lang="zh-TW" altLang="en-US"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176</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c>
                  <a:txBody>
                    <a:bodyPr/>
                    <a:lstStyle/>
                    <a:p>
                      <a:pPr algn="r" fontAlgn="ctr">
                        <a:lnSpc>
                          <a:spcPts val="1680"/>
                        </a:lnSpc>
                      </a:pPr>
                      <a:r>
                        <a:rPr lang="en-US" altLang="zh-TW" sz="1400" u="none" strike="noStrike" dirty="0">
                          <a:solidFill>
                            <a:schemeClr val="tx2">
                              <a:lumMod val="75000"/>
                            </a:schemeClr>
                          </a:solidFill>
                          <a:effectLst/>
                          <a:latin typeface="標楷體" panose="03000509000000000000" pitchFamily="65" charset="-120"/>
                          <a:ea typeface="標楷體" panose="03000509000000000000" pitchFamily="65" charset="-120"/>
                        </a:rPr>
                        <a:t>5.29</a:t>
                      </a:r>
                      <a:endParaRPr lang="en-US" altLang="zh-TW" sz="1400" b="0" i="0" u="none" strike="noStrike" dirty="0">
                        <a:solidFill>
                          <a:schemeClr val="tx2">
                            <a:lumMod val="75000"/>
                          </a:schemeClr>
                        </a:solidFill>
                        <a:effectLst/>
                        <a:latin typeface="標楷體" panose="03000509000000000000" pitchFamily="65" charset="-120"/>
                        <a:ea typeface="標楷體" panose="03000509000000000000" pitchFamily="65" charset="-120"/>
                      </a:endParaRPr>
                    </a:p>
                  </a:txBody>
                  <a:tcPr marL="8573" marR="8573" marT="8573" marB="0" anchor="ctr">
                    <a:blipFill>
                      <a:blip r:embed="rId3"/>
                      <a:tile tx="0" ty="0" sx="100000" sy="100000" flip="none" algn="tl"/>
                    </a:blipFill>
                  </a:tcPr>
                </a:tc>
              </a:tr>
            </a:tbl>
          </a:graphicData>
        </a:graphic>
      </p:graphicFrame>
      <p:pic>
        <p:nvPicPr>
          <p:cNvPr id="4" name="Picture 4" descr="E:\103.12廳務會報\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37112"/>
            <a:ext cx="2267744"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1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考試科目</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表格 3"/>
          <p:cNvGraphicFramePr>
            <a:graphicFrameLocks noGrp="1"/>
          </p:cNvGraphicFramePr>
          <p:nvPr>
            <p:extLst>
              <p:ext uri="{D42A27DB-BD31-4B8C-83A1-F6EECF244321}">
                <p14:modId xmlns:p14="http://schemas.microsoft.com/office/powerpoint/2010/main" val="1046288613"/>
              </p:ext>
            </p:extLst>
          </p:nvPr>
        </p:nvGraphicFramePr>
        <p:xfrm>
          <a:off x="479436" y="1844824"/>
          <a:ext cx="6751701" cy="3744416"/>
        </p:xfrm>
        <a:graphic>
          <a:graphicData uri="http://schemas.openxmlformats.org/drawingml/2006/table">
            <a:tbl>
              <a:tblPr firstRow="1" firstCol="1" bandRow="1"/>
              <a:tblGrid>
                <a:gridCol w="780743"/>
                <a:gridCol w="1896168"/>
                <a:gridCol w="1859593"/>
                <a:gridCol w="2215197"/>
              </a:tblGrid>
              <a:tr h="358211">
                <a:tc rowSpan="2">
                  <a:txBody>
                    <a:bodyPr/>
                    <a:lstStyle/>
                    <a:p>
                      <a:pPr algn="ctr">
                        <a:lnSpc>
                          <a:spcPts val="2300"/>
                        </a:lnSpc>
                        <a:spcAft>
                          <a:spcPts val="0"/>
                        </a:spcAft>
                      </a:pPr>
                      <a:r>
                        <a:rPr lang="zh-TW" sz="1600" b="1" kern="100" dirty="0">
                          <a:solidFill>
                            <a:schemeClr val="tx2"/>
                          </a:solidFill>
                          <a:effectLst/>
                          <a:latin typeface="Calibri"/>
                          <a:ea typeface="標楷體"/>
                          <a:cs typeface="Times New Roman"/>
                        </a:rPr>
                        <a:t>類科</a:t>
                      </a:r>
                      <a:endParaRPr lang="zh-TW" sz="1200" kern="100" dirty="0">
                        <a:solidFill>
                          <a:schemeClr val="tx2"/>
                        </a:solidFill>
                        <a:effectLst/>
                        <a:latin typeface="Calibri"/>
                        <a:ea typeface="新細明體"/>
                        <a:cs typeface="Times New Roman"/>
                      </a:endParaRPr>
                    </a:p>
                  </a:txBody>
                  <a:tcPr marL="68580" marR="68580" marT="0" marB="0" anchor="ctr">
                    <a:lnL w="381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rowSpan="2">
                  <a:txBody>
                    <a:bodyPr/>
                    <a:lstStyle/>
                    <a:p>
                      <a:pPr algn="ctr">
                        <a:lnSpc>
                          <a:spcPts val="2300"/>
                        </a:lnSpc>
                        <a:spcAft>
                          <a:spcPts val="0"/>
                        </a:spcAft>
                      </a:pPr>
                      <a:r>
                        <a:rPr lang="zh-TW" sz="1600" b="1" kern="100" dirty="0">
                          <a:solidFill>
                            <a:schemeClr val="tx2"/>
                          </a:solidFill>
                          <a:effectLst/>
                          <a:latin typeface="Calibri"/>
                          <a:ea typeface="標楷體"/>
                          <a:cs typeface="Times New Roman"/>
                        </a:rPr>
                        <a:t>會計</a:t>
                      </a:r>
                      <a:endParaRPr lang="zh-TW" sz="1200" kern="100" dirty="0">
                        <a:solidFill>
                          <a:schemeClr val="tx2"/>
                        </a:solidFill>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gridSpan="2">
                  <a:txBody>
                    <a:bodyPr/>
                    <a:lstStyle/>
                    <a:p>
                      <a:pPr algn="ctr">
                        <a:lnSpc>
                          <a:spcPts val="2300"/>
                        </a:lnSpc>
                        <a:spcAft>
                          <a:spcPts val="0"/>
                        </a:spcAft>
                      </a:pPr>
                      <a:r>
                        <a:rPr lang="zh-TW" sz="1600" b="1" kern="100" dirty="0">
                          <a:solidFill>
                            <a:schemeClr val="tx2"/>
                          </a:solidFill>
                          <a:effectLst/>
                          <a:latin typeface="Calibri"/>
                          <a:ea typeface="標楷體"/>
                          <a:cs typeface="Times New Roman"/>
                        </a:rPr>
                        <a:t>審計</a:t>
                      </a:r>
                      <a:endParaRPr lang="zh-TW" sz="1200" kern="100" dirty="0">
                        <a:solidFill>
                          <a:schemeClr val="tx2"/>
                        </a:solidFill>
                        <a:effectLst/>
                        <a:latin typeface="Calibri"/>
                        <a:ea typeface="新細明體"/>
                        <a:cs typeface="Times New Roman"/>
                      </a:endParaRPr>
                    </a:p>
                  </a:txBody>
                  <a:tcPr marL="68580" marR="68580" marT="0" marB="0">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hMerge="1">
                  <a:txBody>
                    <a:bodyPr/>
                    <a:lstStyle/>
                    <a:p>
                      <a:endParaRPr lang="zh-TW" altLang="en-US"/>
                    </a:p>
                  </a:txBody>
                  <a:tcPr/>
                </a:tc>
              </a:tr>
              <a:tr h="358211">
                <a:tc vMerge="1">
                  <a:txBody>
                    <a:bodyPr/>
                    <a:lstStyle/>
                    <a:p>
                      <a:endParaRPr lang="zh-TW" altLang="en-US"/>
                    </a:p>
                  </a:txBody>
                  <a:tcPr/>
                </a:tc>
                <a:tc vMerge="1">
                  <a:txBody>
                    <a:bodyPr/>
                    <a:lstStyle/>
                    <a:p>
                      <a:endParaRPr lang="zh-TW" altLang="en-US"/>
                    </a:p>
                  </a:txBody>
                  <a:tcPr/>
                </a:tc>
                <a:tc>
                  <a:txBody>
                    <a:bodyPr/>
                    <a:lstStyle/>
                    <a:p>
                      <a:pPr algn="ctr">
                        <a:lnSpc>
                          <a:spcPts val="2300"/>
                        </a:lnSpc>
                        <a:spcAft>
                          <a:spcPts val="0"/>
                        </a:spcAft>
                      </a:pPr>
                      <a:r>
                        <a:rPr lang="zh-TW" sz="1600" b="1" kern="100" dirty="0">
                          <a:solidFill>
                            <a:schemeClr val="tx2"/>
                          </a:solidFill>
                          <a:effectLst/>
                          <a:latin typeface="Calibri"/>
                          <a:ea typeface="標楷體"/>
                          <a:cs typeface="Times New Roman"/>
                        </a:rPr>
                        <a:t>財務審計類科</a:t>
                      </a:r>
                      <a:endParaRPr lang="zh-TW" sz="1200" kern="100" dirty="0">
                        <a:solidFill>
                          <a:schemeClr val="tx2"/>
                        </a:solidFill>
                        <a:effectLst/>
                        <a:latin typeface="Calibri"/>
                        <a:ea typeface="新細明體"/>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lnSpc>
                          <a:spcPts val="2300"/>
                        </a:lnSpc>
                        <a:spcAft>
                          <a:spcPts val="0"/>
                        </a:spcAft>
                      </a:pPr>
                      <a:r>
                        <a:rPr lang="zh-TW" sz="1600" b="1" kern="100" dirty="0">
                          <a:solidFill>
                            <a:schemeClr val="tx2"/>
                          </a:solidFill>
                          <a:effectLst/>
                          <a:latin typeface="Calibri"/>
                          <a:ea typeface="標楷體"/>
                          <a:cs typeface="Times New Roman"/>
                        </a:rPr>
                        <a:t>績效審計類科</a:t>
                      </a:r>
                      <a:endParaRPr lang="zh-TW" sz="1200" kern="100" dirty="0">
                        <a:solidFill>
                          <a:schemeClr val="tx2"/>
                        </a:solidFill>
                        <a:effectLst/>
                        <a:latin typeface="Calibri"/>
                        <a:ea typeface="新細明體"/>
                        <a:cs typeface="Times New Roman"/>
                      </a:endParaRPr>
                    </a:p>
                  </a:txBody>
                  <a:tcPr marL="68580" marR="68580" marT="0" marB="0">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r>
              <a:tr h="743473">
                <a:tc rowSpan="6">
                  <a:txBody>
                    <a:bodyPr/>
                    <a:lstStyle/>
                    <a:p>
                      <a:pPr marL="71755" marR="71755" algn="ctr">
                        <a:lnSpc>
                          <a:spcPts val="2300"/>
                        </a:lnSpc>
                        <a:spcAft>
                          <a:spcPts val="0"/>
                        </a:spcAft>
                      </a:pPr>
                      <a:r>
                        <a:rPr lang="zh-TW" sz="1600" kern="100" dirty="0">
                          <a:effectLst/>
                          <a:latin typeface="Calibri"/>
                          <a:ea typeface="標楷體"/>
                          <a:cs typeface="Times New Roman"/>
                        </a:rPr>
                        <a:t>專業考試科目</a:t>
                      </a:r>
                      <a:endParaRPr lang="zh-TW" sz="1200" kern="100" dirty="0">
                        <a:effectLst/>
                        <a:latin typeface="Calibri"/>
                        <a:ea typeface="新細明體"/>
                        <a:cs typeface="Times New Roman"/>
                      </a:endParaRPr>
                    </a:p>
                  </a:txBody>
                  <a:tcPr marL="68580" marR="68580" marT="0" marB="0" vert="eaVert" anchor="ctr">
                    <a:lnL w="38100" cap="flat" cmpd="sng" algn="ctr">
                      <a:solidFill>
                        <a:schemeClr val="tx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政府會計</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政府會計</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經濟學與成本效益分析</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85262">
                <a:tc vMerge="1">
                  <a:txBody>
                    <a:bodyPr/>
                    <a:lstStyle/>
                    <a:p>
                      <a:endParaRPr lang="zh-TW" altLang="en-US"/>
                    </a:p>
                  </a:txBody>
                  <a:tcPr/>
                </a:tc>
                <a:tc>
                  <a:txBody>
                    <a:bodyPr/>
                    <a:lstStyle/>
                    <a:p>
                      <a:pPr algn="ctr">
                        <a:lnSpc>
                          <a:spcPts val="2300"/>
                        </a:lnSpc>
                        <a:spcAft>
                          <a:spcPts val="0"/>
                        </a:spcAft>
                      </a:pPr>
                      <a:r>
                        <a:rPr lang="zh-TW" sz="1600" kern="100" dirty="0">
                          <a:effectLst/>
                          <a:latin typeface="Calibri"/>
                          <a:ea typeface="標楷體"/>
                          <a:cs typeface="Times New Roman"/>
                        </a:rPr>
                        <a:t>審計學</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審計學</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審計學</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743473">
                <a:tc vMerge="1">
                  <a:txBody>
                    <a:bodyPr/>
                    <a:lstStyle/>
                    <a:p>
                      <a:endParaRPr lang="zh-TW" altLang="en-US"/>
                    </a:p>
                  </a:txBody>
                  <a:tcPr/>
                </a:tc>
                <a:tc>
                  <a:txBody>
                    <a:bodyPr/>
                    <a:lstStyle/>
                    <a:p>
                      <a:pPr algn="ctr">
                        <a:lnSpc>
                          <a:spcPts val="2300"/>
                        </a:lnSpc>
                        <a:spcAft>
                          <a:spcPts val="0"/>
                        </a:spcAft>
                      </a:pPr>
                      <a:r>
                        <a:rPr lang="zh-TW" sz="1600" kern="100" dirty="0">
                          <a:effectLst/>
                          <a:latin typeface="Calibri"/>
                          <a:ea typeface="標楷體"/>
                          <a:cs typeface="Times New Roman"/>
                        </a:rPr>
                        <a:t>財政學</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內部控制之理論與實務</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公共政策</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85262">
                <a:tc vMerge="1">
                  <a:txBody>
                    <a:bodyPr/>
                    <a:lstStyle/>
                    <a:p>
                      <a:endParaRPr lang="zh-TW" altLang="en-US"/>
                    </a:p>
                  </a:txBody>
                  <a:tcPr/>
                </a:tc>
                <a:tc>
                  <a:txBody>
                    <a:bodyPr/>
                    <a:lstStyle/>
                    <a:p>
                      <a:pPr algn="ctr">
                        <a:lnSpc>
                          <a:spcPts val="2300"/>
                        </a:lnSpc>
                        <a:spcAft>
                          <a:spcPts val="0"/>
                        </a:spcAft>
                      </a:pPr>
                      <a:r>
                        <a:rPr lang="zh-TW" sz="1600" kern="100">
                          <a:effectLst/>
                          <a:latin typeface="Calibri"/>
                          <a:ea typeface="標楷體"/>
                          <a:cs typeface="Times New Roman"/>
                        </a:rPr>
                        <a:t>會計審計法規</a:t>
                      </a:r>
                      <a:endParaRPr lang="zh-TW" sz="1200" kern="10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a:effectLst/>
                          <a:latin typeface="Calibri"/>
                          <a:ea typeface="標楷體"/>
                          <a:cs typeface="Times New Roman"/>
                        </a:rPr>
                        <a:t>審計應用法規</a:t>
                      </a:r>
                      <a:endParaRPr lang="zh-TW" sz="1200" kern="10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審計應用法規</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85262">
                <a:tc vMerge="1">
                  <a:txBody>
                    <a:bodyPr/>
                    <a:lstStyle/>
                    <a:p>
                      <a:endParaRPr lang="zh-TW" altLang="en-US"/>
                    </a:p>
                  </a:txBody>
                  <a:tcPr/>
                </a:tc>
                <a:tc>
                  <a:txBody>
                    <a:bodyPr/>
                    <a:lstStyle/>
                    <a:p>
                      <a:pPr algn="ctr">
                        <a:lnSpc>
                          <a:spcPts val="2300"/>
                        </a:lnSpc>
                        <a:spcAft>
                          <a:spcPts val="0"/>
                        </a:spcAft>
                      </a:pPr>
                      <a:r>
                        <a:rPr lang="zh-TW" sz="1600" kern="100">
                          <a:effectLst/>
                          <a:latin typeface="Calibri"/>
                          <a:ea typeface="標楷體"/>
                          <a:cs typeface="Times New Roman"/>
                        </a:rPr>
                        <a:t>成本與管理會計</a:t>
                      </a:r>
                      <a:endParaRPr lang="zh-TW" sz="1200" kern="10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管理會計</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公共管理</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r h="385262">
                <a:tc vMerge="1">
                  <a:txBody>
                    <a:bodyPr/>
                    <a:lstStyle/>
                    <a:p>
                      <a:endParaRPr lang="zh-TW" altLang="en-US"/>
                    </a:p>
                  </a:txBody>
                  <a:tcPr/>
                </a:tc>
                <a:tc>
                  <a:txBody>
                    <a:bodyPr/>
                    <a:lstStyle/>
                    <a:p>
                      <a:pPr algn="ctr">
                        <a:lnSpc>
                          <a:spcPts val="2300"/>
                        </a:lnSpc>
                        <a:spcAft>
                          <a:spcPts val="0"/>
                        </a:spcAft>
                      </a:pPr>
                      <a:r>
                        <a:rPr lang="zh-TW" sz="1600" kern="100">
                          <a:effectLst/>
                          <a:latin typeface="Calibri"/>
                          <a:ea typeface="標楷體"/>
                          <a:cs typeface="Times New Roman"/>
                        </a:rPr>
                        <a:t>中級會計學</a:t>
                      </a:r>
                      <a:endParaRPr lang="zh-TW" sz="1200" kern="10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a:effectLst/>
                          <a:latin typeface="Calibri"/>
                          <a:ea typeface="標楷體"/>
                          <a:cs typeface="Times New Roman"/>
                        </a:rPr>
                        <a:t>財報分析</a:t>
                      </a:r>
                      <a:endParaRPr lang="zh-TW" sz="1200" kern="10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lnSpc>
                          <a:spcPts val="2300"/>
                        </a:lnSpc>
                        <a:spcAft>
                          <a:spcPts val="0"/>
                        </a:spcAft>
                      </a:pPr>
                      <a:r>
                        <a:rPr lang="zh-TW" sz="1600" kern="100" dirty="0">
                          <a:effectLst/>
                          <a:latin typeface="Calibri"/>
                          <a:ea typeface="標楷體"/>
                          <a:cs typeface="Times New Roman"/>
                        </a:rPr>
                        <a:t>財務行政</a:t>
                      </a:r>
                      <a:endParaRPr lang="zh-TW" sz="1200" kern="100" dirty="0">
                        <a:effectLst/>
                        <a:latin typeface="Calibri"/>
                        <a:ea typeface="新細明體"/>
                        <a:cs typeface="Times New Roman"/>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r>
            </a:tbl>
          </a:graphicData>
        </a:graphic>
      </p:graphicFrame>
      <p:pic>
        <p:nvPicPr>
          <p:cNvPr id="5" name="Picture 11" descr="G:\103.12廳務會報\平放文件.jpg"/>
          <p:cNvPicPr>
            <a:picLocks noChangeAspect="1" noChangeArrowheads="1"/>
          </p:cNvPicPr>
          <p:nvPr/>
        </p:nvPicPr>
        <p:blipFill>
          <a:blip r:embed="rId5">
            <a:extLst>
              <a:ext uri="{28A0092B-C50C-407E-A947-70E740481C1C}">
                <a14:useLocalDpi xmlns:a14="http://schemas.microsoft.com/office/drawing/2010/main" val="0"/>
              </a:ext>
            </a:extLst>
          </a:blip>
          <a:srcRect l="4442" t="5200" r="5627" b="10483"/>
          <a:stretch>
            <a:fillRect/>
          </a:stretch>
        </p:blipFill>
        <p:spPr bwMode="auto">
          <a:xfrm>
            <a:off x="7264351" y="4509120"/>
            <a:ext cx="18796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5004048" y="1772816"/>
            <a:ext cx="2260303" cy="4032447"/>
          </a:xfrm>
          <a:prstGeom prst="roundRect">
            <a:avLst>
              <a:gd name="adj" fmla="val 4731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42734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命題大綱</a:t>
            </a:r>
            <a:r>
              <a:rPr lang="en-US" altLang="zh-TW" sz="2800" baseline="60000" dirty="0" smtClean="0">
                <a:latin typeface="Meiryo UI" panose="020B0604030504040204" pitchFamily="34" charset="-128"/>
                <a:ea typeface="Meiryo UI" panose="020B0604030504040204" pitchFamily="34" charset="-128"/>
                <a:cs typeface="Meiryo UI" panose="020B0604030504040204" pitchFamily="34" charset="-128"/>
              </a:rPr>
              <a:t>1</a:t>
            </a:r>
            <a:endParaRPr lang="zh-TW" altLang="en-US" sz="2800" baseline="600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內容版面配置區 2"/>
          <p:cNvSpPr>
            <a:spLocks noGrp="1"/>
          </p:cNvSpPr>
          <p:nvPr>
            <p:ph idx="4294967295"/>
          </p:nvPr>
        </p:nvSpPr>
        <p:spPr>
          <a:xfrm>
            <a:off x="323528" y="1844824"/>
            <a:ext cx="5184576" cy="3816424"/>
          </a:xfrm>
        </p:spPr>
        <p:txBody>
          <a:bodyPr/>
          <a:lstStyle/>
          <a:p>
            <a:pPr>
              <a:buClr>
                <a:schemeClr val="tx2"/>
              </a:buClr>
              <a:buFont typeface="Wingdings" panose="05000000000000000000" pitchFamily="2" charset="2"/>
              <a:buChar char="v"/>
            </a:pPr>
            <a:r>
              <a:rPr lang="zh-TW" altLang="en-US" b="1"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審計學</a:t>
            </a:r>
            <a:endParaRPr lang="en-US" altLang="zh-TW" b="1"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審計環境與專業、審計程序、交易循環查核、政府審計、其他</a:t>
            </a:r>
            <a:r>
              <a:rPr lang="zh-TW" altLang="en-US"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服務</a:t>
            </a:r>
            <a:r>
              <a:rPr lang="en-US" altLang="zh-TW" sz="14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a:t>
            </a:r>
            <a:r>
              <a:rPr lang="zh-TW" altLang="en-US" sz="1400" dirty="0">
                <a:solidFill>
                  <a:srgbClr val="FF0066"/>
                </a:solidFill>
                <a:latin typeface="Meiryo UI" panose="020B0604030504040204" pitchFamily="34" charset="-128"/>
                <a:ea typeface="Meiryo UI" panose="020B0604030504040204" pitchFamily="34" charset="-128"/>
                <a:cs typeface="Meiryo UI" panose="020B0604030504040204" pitchFamily="34" charset="-128"/>
              </a:rPr>
              <a:t>包括公司治理、風險管理與內部稽核；作業審計；電腦審計；其他審計與認證服務；特殊目的之查核報告</a:t>
            </a:r>
            <a:r>
              <a:rPr lang="en-US" altLang="zh-TW" sz="14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rPr>
              <a:t>)</a:t>
            </a:r>
          </a:p>
          <a:p>
            <a:pPr lvl="1">
              <a:buClr>
                <a:schemeClr val="tx1"/>
              </a:buClr>
            </a:pPr>
            <a:endParaRPr lang="en-US" altLang="zh-TW" sz="2000" dirty="0" smtClean="0">
              <a:solidFill>
                <a:srgbClr val="FF0066"/>
              </a:solidFill>
              <a:latin typeface="Meiryo UI" panose="020B0604030504040204" pitchFamily="34" charset="-128"/>
              <a:ea typeface="Meiryo UI" panose="020B0604030504040204" pitchFamily="34" charset="-128"/>
              <a:cs typeface="Meiryo UI" panose="020B0604030504040204" pitchFamily="34" charset="-128"/>
            </a:endParaRPr>
          </a:p>
          <a:p>
            <a:pPr>
              <a:buClr>
                <a:schemeClr val="tx2"/>
              </a:buClr>
              <a:buFont typeface="Wingdings" panose="05000000000000000000" pitchFamily="2" charset="2"/>
              <a:buChar char="v"/>
            </a:pPr>
            <a:r>
              <a:rPr lang="zh-TW" altLang="en-US" b="1"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審計應用法規</a:t>
            </a:r>
            <a:endParaRPr lang="en-US" altLang="zh-TW" b="1"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預算法</a:t>
            </a:r>
            <a:r>
              <a:rPr lang="zh-TW" altLang="en-US" sz="2000"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、會計法、決算法、審計法、</a:t>
            </a:r>
            <a:r>
              <a:rPr lang="zh-TW" altLang="en-US" sz="2000"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政府採購法</a:t>
            </a:r>
            <a:endParaRPr lang="zh-TW" altLang="en-US" sz="2000"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文字方塊 3"/>
          <p:cNvSpPr txBox="1"/>
          <p:nvPr/>
        </p:nvSpPr>
        <p:spPr>
          <a:xfrm>
            <a:off x="395536" y="6055358"/>
            <a:ext cx="2880320" cy="276999"/>
          </a:xfrm>
          <a:prstGeom prst="rect">
            <a:avLst/>
          </a:prstGeom>
          <a:noFill/>
        </p:spPr>
        <p:txBody>
          <a:bodyPr wrap="square" rtlCol="0">
            <a:spAutoFit/>
          </a:bodyPr>
          <a:lstStyle/>
          <a:p>
            <a:r>
              <a:rPr lang="en-US" altLang="zh-TW" sz="1200" dirty="0" smtClean="0"/>
              <a:t>1.</a:t>
            </a:r>
            <a:r>
              <a:rPr lang="zh-TW" altLang="en-US" sz="1200" dirty="0" smtClean="0"/>
              <a:t>命題大綱內容以考選部公告資料為準</a:t>
            </a:r>
            <a:endParaRPr lang="zh-TW" altLang="en-US" sz="12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62" t="6895" r="10262" b="15989"/>
          <a:stretch/>
        </p:blipFill>
        <p:spPr bwMode="auto">
          <a:xfrm>
            <a:off x="6084167" y="2492896"/>
            <a:ext cx="2081049" cy="1877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24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命題大綱</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內容版面配置區 2"/>
          <p:cNvSpPr>
            <a:spLocks noGrp="1"/>
          </p:cNvSpPr>
          <p:nvPr>
            <p:ph idx="4294967295"/>
          </p:nvPr>
        </p:nvSpPr>
        <p:spPr>
          <a:xfrm>
            <a:off x="179512" y="2276872"/>
            <a:ext cx="4949626" cy="3168352"/>
          </a:xfrm>
        </p:spPr>
        <p:txBody>
          <a:bodyPr>
            <a:normAutofit lnSpcReduction="10000"/>
          </a:bodyPr>
          <a:lstStyle/>
          <a:p>
            <a:pPr>
              <a:buClr>
                <a:schemeClr val="tx2"/>
              </a:buClr>
              <a:buFont typeface="Wingdings" panose="05000000000000000000" pitchFamily="2" charset="2"/>
              <a:buChar char="v"/>
            </a:pPr>
            <a:r>
              <a:rPr lang="zh-TW" altLang="en-US" b="1" dirty="0" smtClean="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經濟學與成本效益分析</a:t>
            </a:r>
            <a:endParaRPr lang="en-US" altLang="zh-TW" b="1" dirty="0" smtClean="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個體經濟、總體經濟、成本效益分析法的理論依據、成本效益分析法的實務</a:t>
            </a:r>
            <a:r>
              <a:rPr lang="zh-TW" altLang="en-US" sz="2000" dirty="0" smtClean="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rPr>
              <a:t>面</a:t>
            </a:r>
            <a:endParaRPr lang="en-US" altLang="zh-TW" sz="2000" dirty="0" smtClean="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endParaRPr lang="en-US" altLang="zh-TW" sz="2000" dirty="0">
              <a:solidFill>
                <a:schemeClr val="accent4">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a:buClr>
                <a:schemeClr val="tx2"/>
              </a:buClr>
              <a:buFont typeface="Wingdings" panose="05000000000000000000" pitchFamily="2" charset="2"/>
              <a:buChar char="v"/>
            </a:pPr>
            <a:r>
              <a:rPr lang="zh-TW" altLang="en-US" b="1"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公共政策</a:t>
            </a:r>
            <a:endParaRPr lang="en-US" altLang="zh-TW" b="1" dirty="0" smtClean="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rPr>
              <a:t>公共政策之基本環境、政策過程、公共政策類型與理論模型、政策分析</a:t>
            </a:r>
            <a:endParaRPr lang="en-US" altLang="zh-TW" sz="2000" dirty="0">
              <a:solidFill>
                <a:schemeClr val="accent3">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endParaRPr lang="zh-TW" altLang="en-US"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62" t="6895" r="10262" b="15989"/>
          <a:stretch/>
        </p:blipFill>
        <p:spPr bwMode="auto">
          <a:xfrm>
            <a:off x="6084168" y="2780928"/>
            <a:ext cx="2081049" cy="1877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02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Meiryo UI" panose="020B0604030504040204" pitchFamily="34" charset="-128"/>
                <a:ea typeface="Meiryo UI" panose="020B0604030504040204" pitchFamily="34" charset="-128"/>
                <a:cs typeface="Meiryo UI" panose="020B0604030504040204" pitchFamily="34" charset="-128"/>
              </a:rPr>
              <a:t>命題大綱</a:t>
            </a:r>
          </a:p>
        </p:txBody>
      </p:sp>
      <p:sp>
        <p:nvSpPr>
          <p:cNvPr id="3" name="內容版面配置區 2"/>
          <p:cNvSpPr>
            <a:spLocks noGrp="1"/>
          </p:cNvSpPr>
          <p:nvPr>
            <p:ph idx="4294967295"/>
          </p:nvPr>
        </p:nvSpPr>
        <p:spPr>
          <a:xfrm>
            <a:off x="323528" y="2060848"/>
            <a:ext cx="4752528" cy="3888432"/>
          </a:xfrm>
        </p:spPr>
        <p:txBody>
          <a:bodyPr/>
          <a:lstStyle/>
          <a:p>
            <a:pPr>
              <a:buClr>
                <a:schemeClr val="tx2"/>
              </a:buClr>
              <a:buFont typeface="Wingdings" panose="05000000000000000000" pitchFamily="2" charset="2"/>
              <a:buChar char="v"/>
            </a:pPr>
            <a:r>
              <a:rPr lang="zh-TW" altLang="en-US" b="1"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公共管理</a:t>
            </a:r>
            <a:endParaRPr lang="en-US" altLang="zh-TW" b="1" dirty="0" smtClean="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rPr>
              <a:t>公共管理基本概念、組織管理、策略與績效管理、資源管理、政府對外管理</a:t>
            </a:r>
            <a:endParaRPr lang="en-US" altLang="zh-TW" sz="2000" dirty="0">
              <a:solidFill>
                <a:schemeClr val="accent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a:spcBef>
                <a:spcPts val="1200"/>
              </a:spcBef>
              <a:buClr>
                <a:schemeClr val="tx2"/>
              </a:buClr>
              <a:buFont typeface="Wingdings" panose="05000000000000000000" pitchFamily="2" charset="2"/>
              <a:buChar char="v"/>
            </a:pPr>
            <a:endParaRPr lang="en-US" altLang="zh-TW" b="1" dirty="0" smtClean="0">
              <a:latin typeface="Meiryo UI" panose="020B0604030504040204" pitchFamily="34" charset="-128"/>
              <a:ea typeface="Meiryo UI" panose="020B0604030504040204" pitchFamily="34" charset="-128"/>
              <a:cs typeface="Meiryo UI" panose="020B0604030504040204" pitchFamily="34" charset="-128"/>
            </a:endParaRPr>
          </a:p>
          <a:p>
            <a:pPr>
              <a:spcBef>
                <a:spcPts val="1200"/>
              </a:spcBef>
              <a:buClr>
                <a:schemeClr val="tx2"/>
              </a:buClr>
              <a:buFont typeface="Wingdings" panose="05000000000000000000" pitchFamily="2" charset="2"/>
              <a:buChar char="v"/>
            </a:pPr>
            <a:r>
              <a:rPr lang="zh-TW" altLang="en-US" b="1"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財務行政</a:t>
            </a:r>
            <a:endParaRPr lang="en-US" altLang="zh-TW" b="1"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1">
              <a:buClr>
                <a:schemeClr val="tx1"/>
              </a:buClr>
            </a:pPr>
            <a:r>
              <a:rPr lang="zh-TW" altLang="en-US" sz="2000" dirty="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財務行政的基本知識、政府的預算制度、財政赤字與財政改革、中央與地方財政關係</a:t>
            </a:r>
          </a:p>
          <a:p>
            <a:endParaRPr lang="zh-TW" altLang="en-US" dirty="0"/>
          </a:p>
        </p:txBody>
      </p:sp>
      <p:sp>
        <p:nvSpPr>
          <p:cNvPr id="5" name="椭圆 10"/>
          <p:cNvSpPr/>
          <p:nvPr/>
        </p:nvSpPr>
        <p:spPr>
          <a:xfrm>
            <a:off x="6156176" y="2171576"/>
            <a:ext cx="2363787" cy="3151187"/>
          </a:xfrm>
          <a:prstGeom prst="ellipse">
            <a:avLst/>
          </a:prstGeom>
          <a:blipFill dpi="0" rotWithShape="1">
            <a:blip r:embed="rId2" cstate="print">
              <a:extLst/>
            </a:blip>
            <a:srcRect/>
            <a:stretch>
              <a:fillRect/>
            </a:stretch>
          </a:blip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endParaRPr>
          </a:p>
        </p:txBody>
      </p:sp>
    </p:spTree>
    <p:extLst>
      <p:ext uri="{BB962C8B-B14F-4D97-AF65-F5344CB8AC3E}">
        <p14:creationId xmlns:p14="http://schemas.microsoft.com/office/powerpoint/2010/main" val="28092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72469"/>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8" name="Line 10"/>
          <p:cNvSpPr>
            <a:spLocks noChangeShapeType="1"/>
          </p:cNvSpPr>
          <p:nvPr/>
        </p:nvSpPr>
        <p:spPr bwMode="auto">
          <a:xfrm>
            <a:off x="1905880" y="48952"/>
            <a:ext cx="72008" cy="68579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sp>
        <p:nvSpPr>
          <p:cNvPr id="11269" name="Rectangle 20"/>
          <p:cNvSpPr>
            <a:spLocks noChangeArrowheads="1"/>
          </p:cNvSpPr>
          <p:nvPr/>
        </p:nvSpPr>
        <p:spPr bwMode="auto">
          <a:xfrm>
            <a:off x="4139953" y="3306949"/>
            <a:ext cx="32403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結語</a:t>
            </a:r>
            <a:endPar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Line 10"/>
          <p:cNvSpPr>
            <a:spLocks noChangeShapeType="1"/>
          </p:cNvSpPr>
          <p:nvPr/>
        </p:nvSpPr>
        <p:spPr bwMode="auto">
          <a:xfrm>
            <a:off x="-223048" y="4283180"/>
            <a:ext cx="9367047" cy="99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665" y="3160646"/>
            <a:ext cx="1029106" cy="1010583"/>
          </a:xfrm>
          <a:prstGeom prst="rect">
            <a:avLst/>
          </a:prstGeom>
        </p:spPr>
      </p:pic>
      <p:sp>
        <p:nvSpPr>
          <p:cNvPr id="10" name="椭圆 1"/>
          <p:cNvSpPr/>
          <p:nvPr/>
        </p:nvSpPr>
        <p:spPr>
          <a:xfrm>
            <a:off x="826161" y="2996952"/>
            <a:ext cx="2159438" cy="2158876"/>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Tree>
    <p:extLst>
      <p:ext uri="{BB962C8B-B14F-4D97-AF65-F5344CB8AC3E}">
        <p14:creationId xmlns:p14="http://schemas.microsoft.com/office/powerpoint/2010/main" val="249996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群組 32"/>
          <p:cNvGrpSpPr/>
          <p:nvPr/>
        </p:nvGrpSpPr>
        <p:grpSpPr>
          <a:xfrm>
            <a:off x="1905000" y="2514601"/>
            <a:ext cx="5530850" cy="2743200"/>
            <a:chOff x="1905000" y="2514601"/>
            <a:chExt cx="5530850" cy="2743200"/>
          </a:xfrm>
        </p:grpSpPr>
        <p:sp>
          <p:nvSpPr>
            <p:cNvPr id="7" name="AutoShape 3"/>
            <p:cNvSpPr>
              <a:spLocks noChangeArrowheads="1"/>
            </p:cNvSpPr>
            <p:nvPr/>
          </p:nvSpPr>
          <p:spPr bwMode="gray">
            <a:xfrm>
              <a:off x="1905000" y="2514601"/>
              <a:ext cx="5530850" cy="2743200"/>
            </a:xfrm>
            <a:prstGeom prst="upArrow">
              <a:avLst>
                <a:gd name="adj1" fmla="val 57824"/>
                <a:gd name="adj2" fmla="val 54398"/>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dirty="0"/>
            </a:p>
          </p:txBody>
        </p:sp>
        <p:sp>
          <p:nvSpPr>
            <p:cNvPr id="31" name="矩形 30"/>
            <p:cNvSpPr/>
            <p:nvPr/>
          </p:nvSpPr>
          <p:spPr bwMode="auto">
            <a:xfrm>
              <a:off x="3129643" y="3381986"/>
              <a:ext cx="3826328" cy="504215"/>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l"/>
              <a:r>
                <a:rPr lang="zh-TW" altLang="en-US" sz="3600" dirty="0">
                  <a:solidFill>
                    <a:srgbClr val="00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加入審計機關</a:t>
              </a:r>
            </a:p>
          </p:txBody>
        </p:sp>
      </p:grpSp>
      <p:sp>
        <p:nvSpPr>
          <p:cNvPr id="8" name="AutoShape 4"/>
          <p:cNvSpPr>
            <a:spLocks noChangeArrowheads="1"/>
          </p:cNvSpPr>
          <p:nvPr/>
        </p:nvSpPr>
        <p:spPr bwMode="gray">
          <a:xfrm>
            <a:off x="1547813" y="1344613"/>
            <a:ext cx="6064250" cy="1058863"/>
          </a:xfrm>
          <a:prstGeom prst="roundRect">
            <a:avLst>
              <a:gd name="adj" fmla="val 50000"/>
            </a:avLst>
          </a:prstGeom>
          <a:solidFill>
            <a:schemeClr val="tx2">
              <a:lumMod val="40000"/>
              <a:lumOff val="6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TW" altLang="en-US" sz="4800" dirty="0" smtClean="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cs typeface="Meiryo UI" panose="020B0604030504040204" pitchFamily="34" charset="-128"/>
              </a:rPr>
              <a:t>我們需要你</a:t>
            </a:r>
            <a:endParaRPr lang="en-US" altLang="zh-TW" sz="4800" dirty="0">
              <a:ln w="0"/>
              <a:effectLst>
                <a:outerShdw blurRad="38100" dist="19050" dir="2700000" algn="tl" rotWithShape="0">
                  <a:schemeClr val="dk1">
                    <a:alpha val="40000"/>
                  </a:schemeClr>
                </a:outerShdw>
              </a:effectLst>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3" name="群組 2"/>
          <p:cNvGrpSpPr/>
          <p:nvPr/>
        </p:nvGrpSpPr>
        <p:grpSpPr>
          <a:xfrm>
            <a:off x="274436" y="4329128"/>
            <a:ext cx="8738132" cy="1603395"/>
            <a:chOff x="274436" y="4329128"/>
            <a:chExt cx="8738132" cy="1603395"/>
          </a:xfrm>
        </p:grpSpPr>
        <p:grpSp>
          <p:nvGrpSpPr>
            <p:cNvPr id="2" name="群組 1"/>
            <p:cNvGrpSpPr/>
            <p:nvPr/>
          </p:nvGrpSpPr>
          <p:grpSpPr>
            <a:xfrm>
              <a:off x="274436" y="4329128"/>
              <a:ext cx="8732591" cy="1603395"/>
              <a:chOff x="274436" y="4329128"/>
              <a:chExt cx="8732591" cy="1603395"/>
            </a:xfrm>
          </p:grpSpPr>
          <p:grpSp>
            <p:nvGrpSpPr>
              <p:cNvPr id="32" name="群組 31"/>
              <p:cNvGrpSpPr/>
              <p:nvPr/>
            </p:nvGrpSpPr>
            <p:grpSpPr>
              <a:xfrm>
                <a:off x="274436" y="4329128"/>
                <a:ext cx="7017271" cy="1603395"/>
                <a:chOff x="1147015" y="4329723"/>
                <a:chExt cx="7017271" cy="1603395"/>
              </a:xfrm>
            </p:grpSpPr>
            <p:grpSp>
              <p:nvGrpSpPr>
                <p:cNvPr id="26" name="Group 8"/>
                <p:cNvGrpSpPr>
                  <a:grpSpLocks/>
                </p:cNvGrpSpPr>
                <p:nvPr/>
              </p:nvGrpSpPr>
              <p:grpSpPr bwMode="auto">
                <a:xfrm>
                  <a:off x="1147015" y="4397767"/>
                  <a:ext cx="1485900" cy="1514475"/>
                  <a:chOff x="2279" y="1931"/>
                  <a:chExt cx="1680" cy="1680"/>
                </a:xfrm>
              </p:grpSpPr>
              <p:sp>
                <p:nvSpPr>
                  <p:cNvPr id="28" name="Oval 9"/>
                  <p:cNvSpPr>
                    <a:spLocks noChangeArrowheads="1"/>
                  </p:cNvSpPr>
                  <p:nvPr/>
                </p:nvSpPr>
                <p:spPr bwMode="gray">
                  <a:xfrm>
                    <a:off x="2279" y="1931"/>
                    <a:ext cx="1680" cy="1680"/>
                  </a:xfrm>
                  <a:prstGeom prst="ellipse">
                    <a:avLst/>
                  </a:prstGeom>
                  <a:ln/>
                  <a:extLst/>
                </p:spPr>
                <p:style>
                  <a:lnRef idx="0">
                    <a:schemeClr val="accent2"/>
                  </a:lnRef>
                  <a:fillRef idx="3">
                    <a:schemeClr val="accent2"/>
                  </a:fillRef>
                  <a:effectRef idx="3">
                    <a:schemeClr val="accent2"/>
                  </a:effectRef>
                  <a:fontRef idx="minor">
                    <a:schemeClr val="lt1"/>
                  </a:fontRef>
                </p:style>
                <p:txBody>
                  <a:bodyPr wrap="none" anchor="ctr"/>
                  <a:lstStyle/>
                  <a:p>
                    <a:endParaRPr lang="zh-TW" altLang="en-US"/>
                  </a:p>
                </p:txBody>
              </p:sp>
              <p:sp>
                <p:nvSpPr>
                  <p:cNvPr id="29" name="Freeform 10"/>
                  <p:cNvSpPr>
                    <a:spLocks/>
                  </p:cNvSpPr>
                  <p:nvPr/>
                </p:nvSpPr>
                <p:spPr bwMode="gray">
                  <a:xfrm>
                    <a:off x="2470" y="1959"/>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27" name="Text Box 11"/>
                <p:cNvSpPr txBox="1">
                  <a:spLocks noChangeArrowheads="1"/>
                </p:cNvSpPr>
                <p:nvPr/>
              </p:nvSpPr>
              <p:spPr bwMode="gray">
                <a:xfrm>
                  <a:off x="1378744" y="5113714"/>
                  <a:ext cx="902494" cy="52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8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a:t>
                  </a:r>
                  <a:endParaRPr lang="en-US" altLang="zh-TW" sz="2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2" name="Group 15"/>
                <p:cNvGrpSpPr>
                  <a:grpSpLocks/>
                </p:cNvGrpSpPr>
                <p:nvPr/>
              </p:nvGrpSpPr>
              <p:grpSpPr bwMode="auto">
                <a:xfrm>
                  <a:off x="6640286" y="4329723"/>
                  <a:ext cx="1524000" cy="1531938"/>
                  <a:chOff x="1860" y="1905"/>
                  <a:chExt cx="1680" cy="1680"/>
                </a:xfrm>
              </p:grpSpPr>
              <p:sp>
                <p:nvSpPr>
                  <p:cNvPr id="24" name="Oval 16"/>
                  <p:cNvSpPr>
                    <a:spLocks noChangeArrowheads="1"/>
                  </p:cNvSpPr>
                  <p:nvPr/>
                </p:nvSpPr>
                <p:spPr bwMode="gray">
                  <a:xfrm>
                    <a:off x="1860" y="1905"/>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 name="Freeform 17"/>
                  <p:cNvSpPr>
                    <a:spLocks/>
                  </p:cNvSpPr>
                  <p:nvPr/>
                </p:nvSpPr>
                <p:spPr bwMode="gray">
                  <a:xfrm>
                    <a:off x="2030" y="2005"/>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23" name="Text Box 18"/>
                <p:cNvSpPr txBox="1">
                  <a:spLocks noChangeArrowheads="1"/>
                </p:cNvSpPr>
                <p:nvPr/>
              </p:nvSpPr>
              <p:spPr bwMode="gray">
                <a:xfrm>
                  <a:off x="6674195" y="5044213"/>
                  <a:ext cx="1415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抗壓性</a:t>
                  </a:r>
                  <a:endParaRPr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0" hangingPunct="0"/>
                  <a:endParaRPr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8" name="Group 21"/>
                <p:cNvGrpSpPr>
                  <a:grpSpLocks/>
                </p:cNvGrpSpPr>
                <p:nvPr/>
              </p:nvGrpSpPr>
              <p:grpSpPr bwMode="auto">
                <a:xfrm>
                  <a:off x="2915614" y="4412293"/>
                  <a:ext cx="1524000" cy="1520825"/>
                  <a:chOff x="2122" y="1948"/>
                  <a:chExt cx="1679" cy="1680"/>
                </a:xfrm>
              </p:grpSpPr>
              <p:sp>
                <p:nvSpPr>
                  <p:cNvPr id="20" name="Oval 22"/>
                  <p:cNvSpPr>
                    <a:spLocks noChangeArrowheads="1"/>
                  </p:cNvSpPr>
                  <p:nvPr/>
                </p:nvSpPr>
                <p:spPr bwMode="gray">
                  <a:xfrm>
                    <a:off x="2122" y="1948"/>
                    <a:ext cx="1679" cy="1680"/>
                  </a:xfrm>
                  <a:prstGeom prst="ellipse">
                    <a:avLst/>
                  </a:prstGeom>
                  <a:gradFill rotWithShape="1">
                    <a:gsLst>
                      <a:gs pos="0">
                        <a:schemeClr val="accent1">
                          <a:lumMod val="75000"/>
                        </a:schemeClr>
                      </a:gs>
                      <a:gs pos="100000">
                        <a:schemeClr val="accent1">
                          <a:lumMod val="50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TW" altLang="en-US"/>
                  </a:p>
                </p:txBody>
              </p:sp>
              <p:sp>
                <p:nvSpPr>
                  <p:cNvPr id="21" name="Freeform 23"/>
                  <p:cNvSpPr>
                    <a:spLocks/>
                  </p:cNvSpPr>
                  <p:nvPr/>
                </p:nvSpPr>
                <p:spPr bwMode="gray">
                  <a:xfrm>
                    <a:off x="2314" y="1975"/>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accent1">
                          <a:lumMod val="75000"/>
                        </a:schemeClr>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grpSp>
            <p:sp>
              <p:nvSpPr>
                <p:cNvPr id="19" name="Text Box 24"/>
                <p:cNvSpPr txBox="1">
                  <a:spLocks noChangeArrowheads="1"/>
                </p:cNvSpPr>
                <p:nvPr/>
              </p:nvSpPr>
              <p:spPr bwMode="gray">
                <a:xfrm>
                  <a:off x="2992055" y="5142543"/>
                  <a:ext cx="137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28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熱情</a:t>
                  </a:r>
                  <a:endParaRPr lang="en-US" altLang="zh-TW" sz="2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4" name="Group 27"/>
                <p:cNvGrpSpPr>
                  <a:grpSpLocks/>
                </p:cNvGrpSpPr>
                <p:nvPr/>
              </p:nvGrpSpPr>
              <p:grpSpPr bwMode="auto">
                <a:xfrm>
                  <a:off x="4800600" y="4343401"/>
                  <a:ext cx="1524000" cy="1520825"/>
                  <a:chOff x="1932" y="1920"/>
                  <a:chExt cx="1680" cy="1680"/>
                </a:xfrm>
              </p:grpSpPr>
              <p:sp>
                <p:nvSpPr>
                  <p:cNvPr id="16" name="Oval 28"/>
                  <p:cNvSpPr>
                    <a:spLocks noChangeArrowheads="1"/>
                  </p:cNvSpPr>
                  <p:nvPr/>
                </p:nvSpPr>
                <p:spPr bwMode="gray">
                  <a:xfrm>
                    <a:off x="1932" y="1920"/>
                    <a:ext cx="1680" cy="1680"/>
                  </a:xfrm>
                  <a:prstGeom prst="ellipse">
                    <a:avLst/>
                  </a:prstGeom>
                  <a:gradFill>
                    <a:gsLst>
                      <a:gs pos="0">
                        <a:schemeClr val="accent3">
                          <a:lumMod val="75000"/>
                        </a:schemeClr>
                      </a:gs>
                      <a:gs pos="100000">
                        <a:schemeClr val="accent3">
                          <a:lumMod val="50000"/>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TW" altLang="en-US"/>
                  </a:p>
                </p:txBody>
              </p:sp>
              <p:sp>
                <p:nvSpPr>
                  <p:cNvPr id="17" name="Freeform 29"/>
                  <p:cNvSpPr>
                    <a:spLocks/>
                  </p:cNvSpPr>
                  <p:nvPr/>
                </p:nvSpPr>
                <p:spPr bwMode="gray">
                  <a:xfrm>
                    <a:off x="2102" y="200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3">
                          <a:lumMod val="75000"/>
                        </a:schemeClr>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grpSp>
            <p:sp>
              <p:nvSpPr>
                <p:cNvPr id="15" name="Text Box 30"/>
                <p:cNvSpPr txBox="1">
                  <a:spLocks noChangeArrowheads="1"/>
                </p:cNvSpPr>
                <p:nvPr/>
              </p:nvSpPr>
              <p:spPr bwMode="gray">
                <a:xfrm>
                  <a:off x="4876800" y="5073651"/>
                  <a:ext cx="137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TW" altLang="en-US" sz="28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創新</a:t>
                  </a:r>
                  <a:endParaRPr lang="en-US" altLang="zh-TW" sz="2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0" name="Oval 9"/>
              <p:cNvSpPr>
                <a:spLocks noChangeArrowheads="1"/>
              </p:cNvSpPr>
              <p:nvPr/>
            </p:nvSpPr>
            <p:spPr bwMode="gray">
              <a:xfrm>
                <a:off x="7521127" y="4361466"/>
                <a:ext cx="1485900" cy="1514475"/>
              </a:xfrm>
              <a:prstGeom prst="ellipse">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zh-TW" altLang="en-US"/>
              </a:p>
            </p:txBody>
          </p:sp>
          <p:sp>
            <p:nvSpPr>
              <p:cNvPr id="34" name="Freeform 23"/>
              <p:cNvSpPr>
                <a:spLocks/>
              </p:cNvSpPr>
              <p:nvPr/>
            </p:nvSpPr>
            <p:spPr bwMode="gray">
              <a:xfrm>
                <a:off x="7682322" y="4499126"/>
                <a:ext cx="1176357" cy="5739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accent6"/>
                  </a:gs>
                </a:gsLst>
                <a:lin ang="5400000" scaled="1"/>
              </a:gradFill>
              <a:ln>
                <a:noFill/>
              </a:ln>
              <a:effectLst/>
              <a:extLst/>
            </p:spPr>
            <p:txBody>
              <a:bodyPr/>
              <a:lstStyle/>
              <a:p>
                <a:endParaRPr lang="zh-TW" altLang="en-US"/>
              </a:p>
            </p:txBody>
          </p:sp>
        </p:grpSp>
        <p:sp>
          <p:nvSpPr>
            <p:cNvPr id="35" name="Text Box 18"/>
            <p:cNvSpPr txBox="1">
              <a:spLocks noChangeArrowheads="1"/>
            </p:cNvSpPr>
            <p:nvPr/>
          </p:nvSpPr>
          <p:spPr bwMode="gray">
            <a:xfrm>
              <a:off x="7596795" y="5073056"/>
              <a:ext cx="14157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接受挑戰</a:t>
              </a:r>
              <a:endParaRPr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38049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72469"/>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8" name="Line 10"/>
          <p:cNvSpPr>
            <a:spLocks noChangeShapeType="1"/>
          </p:cNvSpPr>
          <p:nvPr/>
        </p:nvSpPr>
        <p:spPr bwMode="auto">
          <a:xfrm>
            <a:off x="1905880" y="48952"/>
            <a:ext cx="72008" cy="68579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sp>
        <p:nvSpPr>
          <p:cNvPr id="11269" name="Rectangle 20"/>
          <p:cNvSpPr>
            <a:spLocks noChangeArrowheads="1"/>
          </p:cNvSpPr>
          <p:nvPr/>
        </p:nvSpPr>
        <p:spPr bwMode="auto">
          <a:xfrm>
            <a:off x="4275931" y="2873175"/>
            <a:ext cx="46623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400" dirty="0" smtClean="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認識政府審計</a:t>
            </a:r>
            <a:endPar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Line 10"/>
          <p:cNvSpPr>
            <a:spLocks noChangeShapeType="1"/>
          </p:cNvSpPr>
          <p:nvPr/>
        </p:nvSpPr>
        <p:spPr bwMode="auto">
          <a:xfrm>
            <a:off x="-223048" y="4283180"/>
            <a:ext cx="9367047" cy="99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665" y="3160646"/>
            <a:ext cx="1029106" cy="1010583"/>
          </a:xfrm>
          <a:prstGeom prst="rect">
            <a:avLst/>
          </a:prstGeom>
        </p:spPr>
      </p:pic>
      <p:sp>
        <p:nvSpPr>
          <p:cNvPr id="9" name="椭圆 1"/>
          <p:cNvSpPr/>
          <p:nvPr/>
        </p:nvSpPr>
        <p:spPr>
          <a:xfrm>
            <a:off x="862165" y="3048694"/>
            <a:ext cx="2159438" cy="2158876"/>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Tree>
    <p:extLst>
      <p:ext uri="{BB962C8B-B14F-4D97-AF65-F5344CB8AC3E}">
        <p14:creationId xmlns:p14="http://schemas.microsoft.com/office/powerpoint/2010/main" val="391786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44824"/>
            <a:ext cx="4968552" cy="2993103"/>
          </a:xfrm>
          <a:prstGeom prst="rect">
            <a:avLst/>
          </a:prstGeom>
        </p:spPr>
      </p:pic>
      <p:sp>
        <p:nvSpPr>
          <p:cNvPr id="3" name="標題 2"/>
          <p:cNvSpPr>
            <a:spLocks noGrp="1"/>
          </p:cNvSpPr>
          <p:nvPr>
            <p:ph type="title"/>
          </p:nvPr>
        </p:nvSpPr>
        <p:spPr>
          <a:xfrm>
            <a:off x="0" y="1083548"/>
            <a:ext cx="9144000" cy="975028"/>
          </a:xfrm>
        </p:spPr>
        <p:txBody>
          <a:bodyPr/>
          <a:lstStyle/>
          <a:p>
            <a:pPr algn="l"/>
            <a:r>
              <a:rPr lang="zh-TW" altLang="en-US" sz="5400" dirty="0" smtClean="0"/>
              <a:t>       </a:t>
            </a:r>
            <a:endParaRPr lang="zh-TW" altLang="en-US" sz="5400" dirty="0"/>
          </a:p>
        </p:txBody>
      </p:sp>
      <p:sp>
        <p:nvSpPr>
          <p:cNvPr id="6" name="內容版面配置區 4"/>
          <p:cNvSpPr txBox="1">
            <a:spLocks/>
          </p:cNvSpPr>
          <p:nvPr/>
        </p:nvSpPr>
        <p:spPr bwMode="auto">
          <a:xfrm>
            <a:off x="3203848" y="4437112"/>
            <a:ext cx="5256584" cy="17939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0"/>
              </a:spcBef>
              <a:spcAft>
                <a:spcPct val="0"/>
              </a:spcAft>
              <a:buClr>
                <a:schemeClr val="hlink"/>
              </a:buClr>
              <a:buSzPct val="75000"/>
              <a:buFontTx/>
              <a:buNone/>
              <a:tabLst/>
              <a:defRPr/>
            </a:pPr>
            <a:r>
              <a:rPr kumimoji="1" lang="zh-TW" altLang="en-US" sz="2800" kern="0" noProof="0" dirty="0" smtClean="0">
                <a:latin typeface="Meiryo UI" panose="020B0604030504040204" pitchFamily="34" charset="-128"/>
                <a:ea typeface="Meiryo UI" panose="020B0604030504040204" pitchFamily="34" charset="-128"/>
                <a:cs typeface="Meiryo UI" panose="020B0604030504040204" pitchFamily="34" charset="-128"/>
              </a:rPr>
              <a:t>若您有任何疑問，請洽審計部</a:t>
            </a:r>
            <a:endParaRPr kumimoji="1" lang="en-US" altLang="zh-TW" sz="2800" kern="0" noProof="0" dirty="0" smtClean="0">
              <a:latin typeface="Meiryo UI" panose="020B0604030504040204" pitchFamily="34" charset="-128"/>
              <a:ea typeface="Meiryo UI" panose="020B0604030504040204" pitchFamily="34" charset="-128"/>
              <a:cs typeface="Meiryo UI" panose="020B0604030504040204" pitchFamily="34" charset="-128"/>
            </a:endParaRPr>
          </a:p>
          <a:p>
            <a:pPr marR="0" lvl="0" algn="l" defTabSz="914400" rtl="0" eaLnBrk="1" fontAlgn="base" latinLnBrk="0" hangingPunct="1">
              <a:lnSpc>
                <a:spcPct val="100000"/>
              </a:lnSpc>
              <a:spcBef>
                <a:spcPts val="0"/>
              </a:spcBef>
              <a:spcAft>
                <a:spcPct val="0"/>
              </a:spcAft>
              <a:buClr>
                <a:schemeClr val="hlink"/>
              </a:buClr>
              <a:buSzPct val="75000"/>
              <a:buFontTx/>
              <a:buNone/>
              <a:tabLst/>
              <a:defRPr/>
            </a:pPr>
            <a:r>
              <a:rPr kumimoji="1" lang="zh-TW" altLang="en-US" sz="2800" kern="0" noProof="0" dirty="0" smtClean="0">
                <a:latin typeface="Meiryo UI" panose="020B0604030504040204" pitchFamily="34" charset="-128"/>
                <a:ea typeface="Meiryo UI" panose="020B0604030504040204" pitchFamily="34" charset="-128"/>
                <a:cs typeface="Meiryo UI" panose="020B0604030504040204" pitchFamily="34" charset="-128"/>
              </a:rPr>
              <a:t>人事室 林小姐</a:t>
            </a:r>
            <a:endParaRPr kumimoji="1" lang="en-US" altLang="zh-TW" sz="2800" kern="0" noProof="0" dirty="0" smtClean="0">
              <a:latin typeface="Meiryo UI" panose="020B0604030504040204" pitchFamily="34" charset="-128"/>
              <a:ea typeface="Meiryo UI" panose="020B0604030504040204" pitchFamily="34" charset="-128"/>
              <a:cs typeface="Meiryo UI" panose="020B0604030504040204" pitchFamily="34" charset="-128"/>
            </a:endParaRPr>
          </a:p>
          <a:p>
            <a:pPr marL="342900" marR="0" lvl="0" indent="-342900" algn="l" defTabSz="914400" rtl="0" eaLnBrk="1" fontAlgn="base" latinLnBrk="0" hangingPunct="1">
              <a:lnSpc>
                <a:spcPct val="100000"/>
              </a:lnSpc>
              <a:spcBef>
                <a:spcPts val="0"/>
              </a:spcBef>
              <a:spcAft>
                <a:spcPct val="0"/>
              </a:spcAft>
              <a:buClr>
                <a:schemeClr val="hlink"/>
              </a:buClr>
              <a:buSzPct val="75000"/>
              <a:buFontTx/>
              <a:buNone/>
              <a:tabLst/>
              <a:defRPr/>
            </a:pPr>
            <a:r>
              <a:rPr kumimoji="1" lang="en-US" altLang="zh-TW" sz="2800" kern="0" dirty="0" smtClean="0">
                <a:latin typeface="Meiryo UI" panose="020B0604030504040204" pitchFamily="34" charset="-128"/>
                <a:ea typeface="Meiryo UI" panose="020B0604030504040204" pitchFamily="34" charset="-128"/>
                <a:cs typeface="Meiryo UI" panose="020B0604030504040204" pitchFamily="34" charset="-128"/>
              </a:rPr>
              <a:t>02-23977806</a:t>
            </a:r>
          </a:p>
          <a:p>
            <a:pPr marL="342900" marR="0" lvl="0" indent="-342900" algn="l" defTabSz="914400" rtl="0" eaLnBrk="1" fontAlgn="base" latinLnBrk="0" hangingPunct="1">
              <a:lnSpc>
                <a:spcPct val="100000"/>
              </a:lnSpc>
              <a:spcBef>
                <a:spcPts val="0"/>
              </a:spcBef>
              <a:spcAft>
                <a:spcPct val="0"/>
              </a:spcAft>
              <a:buClr>
                <a:schemeClr val="hlink"/>
              </a:buClr>
              <a:buSzPct val="75000"/>
              <a:buFontTx/>
              <a:buNone/>
              <a:tabLst/>
              <a:defRPr/>
            </a:pPr>
            <a:r>
              <a:rPr kumimoji="1" lang="en-US" altLang="zh-TW" sz="2800" kern="0" dirty="0" err="1" smtClean="0">
                <a:latin typeface="Meiryo UI" panose="020B0604030504040204" pitchFamily="34" charset="-128"/>
                <a:ea typeface="Meiryo UI" panose="020B0604030504040204" pitchFamily="34" charset="-128"/>
                <a:cs typeface="Meiryo UI" panose="020B0604030504040204" pitchFamily="34" charset="-128"/>
              </a:rPr>
              <a:t>hua</a:t>
            </a:r>
            <a:r>
              <a:rPr kumimoji="1" lang="en-US" altLang="zh-TW" sz="2800" kern="0" noProof="0" dirty="0" smtClean="0">
                <a:latin typeface="Meiryo UI" panose="020B0604030504040204" pitchFamily="34" charset="-128"/>
                <a:ea typeface="Meiryo UI" panose="020B0604030504040204" pitchFamily="34" charset="-128"/>
                <a:cs typeface="Meiryo UI" panose="020B0604030504040204" pitchFamily="34" charset="-128"/>
              </a:rPr>
              <a:t>98</a:t>
            </a:r>
            <a:r>
              <a:rPr kumimoji="1" lang="zh-TW" altLang="en-US" sz="2800" i="0" u="none" strike="noStrike" kern="0" cap="none" spc="0" normalizeH="0" baseline="0" noProof="0" dirty="0" smtClean="0">
                <a:ln>
                  <a:noFill/>
                </a:ln>
                <a:solidFill>
                  <a:schemeClr val="tx1"/>
                </a:solidFill>
                <a:uLnTx/>
                <a:uFillTx/>
                <a:latin typeface="Meiryo UI" panose="020B0604030504040204" pitchFamily="34" charset="-128"/>
                <a:ea typeface="Meiryo UI" panose="020B0604030504040204" pitchFamily="34" charset="-128"/>
                <a:cs typeface="Meiryo UI" panose="020B0604030504040204" pitchFamily="34" charset="-128"/>
              </a:rPr>
              <a:t>＠</a:t>
            </a:r>
            <a:r>
              <a:rPr kumimoji="1" lang="en-US" altLang="zh-TW" sz="2800" i="0" u="none" strike="noStrike" kern="0" cap="none" spc="0" normalizeH="0" baseline="0" noProof="0" dirty="0" smtClean="0">
                <a:ln>
                  <a:noFill/>
                </a:ln>
                <a:solidFill>
                  <a:schemeClr val="tx1"/>
                </a:solidFill>
                <a:uLnTx/>
                <a:uFillTx/>
                <a:latin typeface="Meiryo UI" panose="020B0604030504040204" pitchFamily="34" charset="-128"/>
                <a:ea typeface="Meiryo UI" panose="020B0604030504040204" pitchFamily="34" charset="-128"/>
                <a:cs typeface="Meiryo UI" panose="020B0604030504040204" pitchFamily="34" charset="-128"/>
              </a:rPr>
              <a:t>mail.audit.gov.tw</a:t>
            </a:r>
            <a:endParaRPr kumimoji="1" lang="zh-TW" altLang="en-US" sz="2800" i="0" u="none" strike="noStrike" kern="0" cap="none" spc="0" normalizeH="0" baseline="0" noProof="0" dirty="0" smtClean="0">
              <a:ln>
                <a:noFill/>
              </a:ln>
              <a:solidFill>
                <a:schemeClr val="tx1"/>
              </a:solidFill>
              <a:uLnTx/>
              <a:uFillTx/>
              <a:latin typeface="Meiryo UI" panose="020B0604030504040204" pitchFamily="34" charset="-128"/>
              <a:ea typeface="Meiryo UI" panose="020B0604030504040204" pitchFamily="34" charset="-128"/>
              <a:cs typeface="Meiryo UI" panose="020B0604030504040204" pitchFamily="34" charset="-128"/>
            </a:endParaRPr>
          </a:p>
        </p:txBody>
      </p:sp>
      <p:pic>
        <p:nvPicPr>
          <p:cNvPr id="7" name="Picture 11" descr="E:\部內設計\審計徽章\office專用.wmf"/>
          <p:cNvPicPr>
            <a:picLocks noChangeAspect="1" noChangeArrowheads="1"/>
          </p:cNvPicPr>
          <p:nvPr/>
        </p:nvPicPr>
        <p:blipFill>
          <a:blip r:embed="rId3" cstate="print"/>
          <a:srcRect/>
          <a:stretch>
            <a:fillRect/>
          </a:stretch>
        </p:blipFill>
        <p:spPr bwMode="auto">
          <a:xfrm>
            <a:off x="1547664" y="4437112"/>
            <a:ext cx="1512168" cy="1515529"/>
          </a:xfrm>
          <a:prstGeom prst="rect">
            <a:avLst/>
          </a:prstGeom>
          <a:noFill/>
          <a:ln w="9525">
            <a:noFill/>
            <a:miter lim="800000"/>
            <a:headEnd/>
            <a:tailEnd/>
          </a:ln>
        </p:spPr>
      </p:pic>
    </p:spTree>
    <p:extLst>
      <p:ext uri="{BB962C8B-B14F-4D97-AF65-F5344CB8AC3E}">
        <p14:creationId xmlns:p14="http://schemas.microsoft.com/office/powerpoint/2010/main" val="306191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審計機關核心工作內容</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內容版面配置區 2"/>
          <p:cNvSpPr txBox="1">
            <a:spLocks/>
          </p:cNvSpPr>
          <p:nvPr/>
        </p:nvSpPr>
        <p:spPr bwMode="auto">
          <a:xfrm>
            <a:off x="869479" y="1988840"/>
            <a:ext cx="7920037"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a:lstStyle>
          <a:p>
            <a:pPr>
              <a:spcBef>
                <a:spcPts val="1800"/>
              </a:spcBef>
              <a:buClr>
                <a:srgbClr val="FF0000"/>
              </a:buClr>
              <a:buFont typeface="Wingdings" panose="05000000000000000000" pitchFamily="2" charset="2"/>
              <a:buChar char="ü"/>
            </a:pPr>
            <a:r>
              <a:rPr lang="zh-TW" altLang="en-US" sz="2800" kern="0" dirty="0" smtClean="0">
                <a:solidFill>
                  <a:schemeClr val="accent5">
                    <a:lumMod val="75000"/>
                  </a:schemeClr>
                </a:solidFill>
                <a:latin typeface="Meiryo UI" panose="020B0604030504040204" pitchFamily="34" charset="-128"/>
                <a:ea typeface="Meiryo UI" panose="020B0604030504040204" pitchFamily="34" charset="-128"/>
                <a:cs typeface="Meiryo UI" panose="020B0604030504040204" pitchFamily="34" charset="-128"/>
              </a:rPr>
              <a:t>監督預算之執行</a:t>
            </a:r>
          </a:p>
          <a:p>
            <a:pPr>
              <a:spcBef>
                <a:spcPts val="1800"/>
              </a:spcBef>
              <a:buClr>
                <a:srgbClr val="FF0000"/>
              </a:buClr>
              <a:buFont typeface="Wingdings" panose="05000000000000000000" pitchFamily="2" charset="2"/>
              <a:buChar char="ü"/>
            </a:pPr>
            <a:r>
              <a:rPr lang="zh-TW" altLang="en-US" sz="2800" kern="0" dirty="0" smtClean="0">
                <a:solidFill>
                  <a:schemeClr val="accent5">
                    <a:lumMod val="75000"/>
                  </a:schemeClr>
                </a:solidFill>
                <a:latin typeface="Meiryo UI" panose="020B0604030504040204" pitchFamily="34" charset="-128"/>
                <a:ea typeface="Meiryo UI" panose="020B0604030504040204" pitchFamily="34" charset="-128"/>
                <a:cs typeface="Meiryo UI" panose="020B0604030504040204" pitchFamily="34" charset="-128"/>
              </a:rPr>
              <a:t>審核財務收支，審定決算</a:t>
            </a:r>
          </a:p>
          <a:p>
            <a:pPr>
              <a:spcBef>
                <a:spcPts val="1800"/>
              </a:spcBef>
              <a:buClr>
                <a:srgbClr val="FF0000"/>
              </a:buClr>
              <a:buFont typeface="Wingdings" panose="05000000000000000000" pitchFamily="2" charset="2"/>
              <a:buChar char="ü"/>
            </a:pPr>
            <a:r>
              <a:rPr lang="zh-TW" altLang="en-US" sz="2800" kern="0" dirty="0" smtClean="0">
                <a:solidFill>
                  <a:schemeClr val="accent5">
                    <a:lumMod val="75000"/>
                  </a:schemeClr>
                </a:solidFill>
                <a:latin typeface="Meiryo UI" panose="020B0604030504040204" pitchFamily="34" charset="-128"/>
                <a:ea typeface="Meiryo UI" panose="020B0604030504040204" pitchFamily="34" charset="-128"/>
                <a:cs typeface="Meiryo UI" panose="020B0604030504040204" pitchFamily="34" charset="-128"/>
              </a:rPr>
              <a:t>稽察財物及財政上之不法或不忠於職務之行為</a:t>
            </a:r>
          </a:p>
          <a:p>
            <a:pPr>
              <a:spcBef>
                <a:spcPts val="1800"/>
              </a:spcBef>
              <a:buClr>
                <a:srgbClr val="FF0000"/>
              </a:buClr>
              <a:buFont typeface="Wingdings" panose="05000000000000000000" pitchFamily="2" charset="2"/>
              <a:buChar char="ü"/>
            </a:pPr>
            <a:r>
              <a:rPr lang="zh-TW" altLang="en-US" sz="2800" kern="0" dirty="0" smtClean="0">
                <a:solidFill>
                  <a:schemeClr val="accent5">
                    <a:lumMod val="75000"/>
                  </a:schemeClr>
                </a:solidFill>
                <a:latin typeface="Meiryo UI" panose="020B0604030504040204" pitchFamily="34" charset="-128"/>
                <a:ea typeface="Meiryo UI" panose="020B0604030504040204" pitchFamily="34" charset="-128"/>
                <a:cs typeface="Meiryo UI" panose="020B0604030504040204" pitchFamily="34" charset="-128"/>
              </a:rPr>
              <a:t>考核財務效能</a:t>
            </a:r>
          </a:p>
          <a:p>
            <a:pPr>
              <a:spcBef>
                <a:spcPts val="1800"/>
              </a:spcBef>
              <a:buClr>
                <a:srgbClr val="FF0000"/>
              </a:buClr>
              <a:buFont typeface="Wingdings" panose="05000000000000000000" pitchFamily="2" charset="2"/>
              <a:buChar char="ü"/>
            </a:pPr>
            <a:r>
              <a:rPr lang="zh-TW" altLang="en-US" sz="2800" kern="0" dirty="0" smtClean="0">
                <a:solidFill>
                  <a:schemeClr val="accent5">
                    <a:lumMod val="75000"/>
                  </a:schemeClr>
                </a:solidFill>
                <a:latin typeface="Meiryo UI" panose="020B0604030504040204" pitchFamily="34" charset="-128"/>
                <a:ea typeface="Meiryo UI" panose="020B0604030504040204" pitchFamily="34" charset="-128"/>
                <a:cs typeface="Meiryo UI" panose="020B0604030504040204" pitchFamily="34" charset="-128"/>
              </a:rPr>
              <a:t>核定財務責任</a:t>
            </a:r>
          </a:p>
          <a:p>
            <a:endParaRPr lang="zh-TW" altLang="en-US" b="0" kern="0" dirty="0"/>
          </a:p>
        </p:txBody>
      </p:sp>
      <p:pic>
        <p:nvPicPr>
          <p:cNvPr id="4" name="Picture 4" descr="MCBD06695_0000[1]"/>
          <p:cNvPicPr>
            <a:picLocks noChangeAspect="1" noChangeArrowheads="1"/>
          </p:cNvPicPr>
          <p:nvPr/>
        </p:nvPicPr>
        <p:blipFill>
          <a:blip r:embed="rId2" cstate="print"/>
          <a:srcRect/>
          <a:stretch>
            <a:fillRect/>
          </a:stretch>
        </p:blipFill>
        <p:spPr bwMode="auto">
          <a:xfrm>
            <a:off x="6081713" y="3860800"/>
            <a:ext cx="2109787" cy="2268538"/>
          </a:xfrm>
          <a:prstGeom prst="rect">
            <a:avLst/>
          </a:prstGeom>
          <a:noFill/>
          <a:ln w="9525">
            <a:noFill/>
            <a:miter lim="800000"/>
            <a:headEnd/>
            <a:tailEnd/>
          </a:ln>
        </p:spPr>
      </p:pic>
    </p:spTree>
    <p:extLst>
      <p:ext uri="{BB962C8B-B14F-4D97-AF65-F5344CB8AC3E}">
        <p14:creationId xmlns:p14="http://schemas.microsoft.com/office/powerpoint/2010/main" val="50550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Meiryo UI" panose="020B0604030504040204" pitchFamily="34" charset="-128"/>
                <a:ea typeface="Meiryo UI" panose="020B0604030504040204" pitchFamily="34" charset="-128"/>
                <a:cs typeface="Meiryo UI" panose="020B0604030504040204" pitchFamily="34" charset="-128"/>
              </a:rPr>
              <a:t>審計方式</a:t>
            </a:r>
          </a:p>
        </p:txBody>
      </p:sp>
      <p:graphicFrame>
        <p:nvGraphicFramePr>
          <p:cNvPr id="3" name="內容版面配置區 2"/>
          <p:cNvGraphicFramePr>
            <a:graphicFrameLocks/>
          </p:cNvGraphicFramePr>
          <p:nvPr>
            <p:extLst>
              <p:ext uri="{D42A27DB-BD31-4B8C-83A1-F6EECF244321}">
                <p14:modId xmlns:p14="http://schemas.microsoft.com/office/powerpoint/2010/main" val="4163917902"/>
              </p:ext>
            </p:extLst>
          </p:nvPr>
        </p:nvGraphicFramePr>
        <p:xfrm>
          <a:off x="179512" y="1340768"/>
          <a:ext cx="8784976" cy="522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028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08720"/>
            <a:ext cx="9144000" cy="1143000"/>
          </a:xfrm>
        </p:spPr>
        <p:txBody>
          <a:bodyPr/>
          <a:lstStyle/>
          <a:p>
            <a:r>
              <a:rPr lang="zh-TW" altLang="en-US" dirty="0" smtClean="0">
                <a:latin typeface="Meiryo UI" panose="020B0604030504040204" pitchFamily="34" charset="-128"/>
                <a:ea typeface="Meiryo UI" panose="020B0604030504040204" pitchFamily="34" charset="-128"/>
                <a:cs typeface="Meiryo UI" panose="020B0604030504040204" pitchFamily="34" charset="-128"/>
              </a:rPr>
              <a:t>工作保障</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1"/>
            <a:ext cx="7861474"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34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74" y="1196752"/>
            <a:ext cx="9144000" cy="1143000"/>
          </a:xfrm>
        </p:spPr>
        <p:txBody>
          <a:bodyPr/>
          <a:lstStyle/>
          <a:p>
            <a:r>
              <a:rPr lang="zh-TW" altLang="en-US" sz="3200" dirty="0" smtClean="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rPr>
              <a:t>審計人員</a:t>
            </a:r>
            <a:r>
              <a:rPr lang="zh-TW" altLang="en-US" sz="3200" dirty="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rPr>
              <a:t>與</a:t>
            </a:r>
            <a:r>
              <a:rPr lang="zh-TW" altLang="en-US" sz="3200" dirty="0" smtClean="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rPr>
              <a:t>高考</a:t>
            </a:r>
            <a:r>
              <a:rPr lang="zh-TW" altLang="en-US" sz="3200" dirty="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rPr>
              <a:t>主會計</a:t>
            </a:r>
            <a:r>
              <a:rPr lang="zh-TW" altLang="en-US" sz="3200" dirty="0" smtClean="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rPr>
              <a:t>人員薪資比較</a:t>
            </a:r>
            <a:endParaRPr lang="zh-TW" altLang="en-US" sz="3200" dirty="0">
              <a:solidFill>
                <a:srgbClr val="00B050"/>
              </a:solidFill>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文字方塊 2"/>
          <p:cNvSpPr txBox="1"/>
          <p:nvPr/>
        </p:nvSpPr>
        <p:spPr>
          <a:xfrm>
            <a:off x="417190" y="5949280"/>
            <a:ext cx="8572500" cy="307777"/>
          </a:xfrm>
          <a:prstGeom prst="rect">
            <a:avLst/>
          </a:prstGeom>
          <a:noFill/>
        </p:spPr>
        <p:txBody>
          <a:bodyPr>
            <a:spAutoFit/>
          </a:bodyPr>
          <a:lstStyle/>
          <a:p>
            <a:pPr marL="720725" indent="-720725" algn="ctr" fontAlgn="auto">
              <a:spcBef>
                <a:spcPts val="0"/>
              </a:spcBef>
              <a:spcAft>
                <a:spcPts val="0"/>
              </a:spcAft>
              <a:defRPr/>
            </a:pPr>
            <a:r>
              <a:rPr lang="zh-TW" altLang="en-US"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註：</a:t>
            </a:r>
            <a:r>
              <a:rPr lang="zh-TW" altLang="en-US" sz="14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本表為民國</a:t>
            </a:r>
            <a:r>
              <a:rPr lang="en-US" altLang="zh-TW"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101</a:t>
            </a:r>
            <a:r>
              <a:rPr lang="zh-TW" altLang="en-US"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年</a:t>
            </a:r>
            <a:r>
              <a:rPr lang="en-US" altLang="zh-TW"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1</a:t>
            </a:r>
            <a:r>
              <a:rPr lang="zh-TW" altLang="en-US"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月</a:t>
            </a:r>
            <a:r>
              <a:rPr lang="en-US" altLang="zh-TW"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1</a:t>
            </a:r>
            <a:r>
              <a:rPr lang="zh-TW" altLang="en-US" sz="1400" dirty="0">
                <a:solidFill>
                  <a:srgbClr val="00B050"/>
                </a:solidFill>
                <a:latin typeface="Meiryo UI" panose="020B0604030504040204" pitchFamily="34" charset="-128"/>
                <a:ea typeface="Meiryo UI" panose="020B0604030504040204" pitchFamily="34" charset="-128"/>
                <a:cs typeface="Meiryo UI" panose="020B0604030504040204" pitchFamily="34" charset="-128"/>
              </a:rPr>
              <a:t>日後之薪俸，各職等均以最高俸級</a:t>
            </a:r>
            <a:r>
              <a:rPr lang="zh-TW" altLang="en-US" sz="1400" dirty="0" smtClean="0">
                <a:solidFill>
                  <a:srgbClr val="00B050"/>
                </a:solidFill>
                <a:latin typeface="Meiryo UI" panose="020B0604030504040204" pitchFamily="34" charset="-128"/>
                <a:ea typeface="Meiryo UI" panose="020B0604030504040204" pitchFamily="34" charset="-128"/>
                <a:cs typeface="Meiryo UI" panose="020B0604030504040204" pitchFamily="34" charset="-128"/>
              </a:rPr>
              <a:t>計算</a:t>
            </a:r>
            <a:endParaRPr lang="zh-TW" altLang="en-US" sz="1400" dirty="0">
              <a:solidFill>
                <a:srgbClr val="00B05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表格 3"/>
          <p:cNvGraphicFramePr>
            <a:graphicFrameLocks noGrp="1"/>
          </p:cNvGraphicFramePr>
          <p:nvPr>
            <p:extLst>
              <p:ext uri="{D42A27DB-BD31-4B8C-83A1-F6EECF244321}">
                <p14:modId xmlns:p14="http://schemas.microsoft.com/office/powerpoint/2010/main" val="1290190896"/>
              </p:ext>
            </p:extLst>
          </p:nvPr>
        </p:nvGraphicFramePr>
        <p:xfrm>
          <a:off x="683568" y="2060846"/>
          <a:ext cx="7814892" cy="3960442"/>
        </p:xfrm>
        <a:graphic>
          <a:graphicData uri="http://schemas.openxmlformats.org/drawingml/2006/table">
            <a:tbl>
              <a:tblPr firstRow="1" firstCol="1"/>
              <a:tblGrid>
                <a:gridCol w="1798496"/>
                <a:gridCol w="1605800"/>
                <a:gridCol w="2205298"/>
                <a:gridCol w="2205298"/>
              </a:tblGrid>
              <a:tr h="450550">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審計人員</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zh-TW" altLang="en-US" sz="2200" b="1" u="none" strike="noStrike" baseline="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主會計</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人員</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zh-TW" altLang="en-US" sz="2200" b="1" i="0" u="none" strike="noStrike" baseline="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增加額度</a:t>
                      </a:r>
                      <a:endParaRPr lang="zh-TW" altLang="en-US" sz="2200" b="1" i="0" u="none" strike="noStrike" baseline="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14</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107,375</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93,705</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13,670</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13</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104,555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90,915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13,640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12</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102,630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89,765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12,865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BFEDC"/>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11</a:t>
                      </a:r>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96,760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85,060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11,700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10</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92,675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81,705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10,970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薦任</a:t>
                      </a:r>
                      <a:r>
                        <a:rPr lang="en-US" altLang="zh-TW"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9</a:t>
                      </a:r>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83,080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72,850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10,230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8</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76,295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66,455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9,840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薦任</a:t>
                      </a:r>
                      <a:r>
                        <a:rPr lang="en-US" altLang="zh-TW"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7</a:t>
                      </a:r>
                      <a:r>
                        <a:rPr lang="zh-TW" altLang="en-US" sz="2200" b="1"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69,665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60,800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FF0000"/>
                          </a:solidFill>
                          <a:effectLst/>
                          <a:latin typeface="Meiryo UI" panose="020B0604030504040204" pitchFamily="34" charset="-128"/>
                          <a:ea typeface="Meiryo UI" panose="020B0604030504040204" pitchFamily="34" charset="-128"/>
                          <a:cs typeface="Meiryo UI" panose="020B0604030504040204" pitchFamily="34" charset="-128"/>
                        </a:rPr>
                        <a:t>8,865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r>
              <a:tr h="389988">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薦任</a:t>
                      </a:r>
                      <a:r>
                        <a:rPr lang="en-US" altLang="zh-TW"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6</a:t>
                      </a:r>
                      <a:r>
                        <a:rPr lang="zh-TW" altLang="en-US" sz="2200" b="1"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a:t>
                      </a:r>
                      <a:endParaRPr lang="zh-TW" altLang="en-US" sz="2200" b="1" i="0" u="none" strike="noStrike" baseline="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64,235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56,215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rtl="0" fontAlgn="b"/>
                      <a:r>
                        <a:rPr lang="en-US" altLang="zh-TW" sz="2200" b="1" i="0" u="none" strike="noStrike" dirty="0">
                          <a:solidFill>
                            <a:srgbClr val="000000"/>
                          </a:solidFill>
                          <a:effectLst/>
                          <a:latin typeface="Meiryo UI" panose="020B0604030504040204" pitchFamily="34" charset="-128"/>
                          <a:ea typeface="Meiryo UI" panose="020B0604030504040204" pitchFamily="34" charset="-128"/>
                          <a:cs typeface="Meiryo UI" panose="020B0604030504040204" pitchFamily="34" charset="-128"/>
                        </a:rPr>
                        <a:t>8,020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r>
            </a:tbl>
          </a:graphicData>
        </a:graphic>
      </p:graphicFrame>
    </p:spTree>
    <p:extLst>
      <p:ext uri="{BB962C8B-B14F-4D97-AF65-F5344CB8AC3E}">
        <p14:creationId xmlns:p14="http://schemas.microsoft.com/office/powerpoint/2010/main" val="104015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077200" y="6477000"/>
            <a:ext cx="1066800" cy="244475"/>
          </a:xfrm>
          <a:prstGeom prst="rect">
            <a:avLst/>
          </a:prstGeom>
        </p:spPr>
        <p:txBody>
          <a:bodyPr/>
          <a:lstStyle/>
          <a:p>
            <a:endParaRPr lang="en-US" altLang="zh-TW" dirty="0"/>
          </a:p>
        </p:txBody>
      </p:sp>
      <p:sp>
        <p:nvSpPr>
          <p:cNvPr id="5" name="標題 4"/>
          <p:cNvSpPr>
            <a:spLocks noGrp="1"/>
          </p:cNvSpPr>
          <p:nvPr>
            <p:ph type="title"/>
          </p:nvPr>
        </p:nvSpPr>
        <p:spPr/>
        <p:txBody>
          <a:bodyPr/>
          <a:lstStyle/>
          <a:p>
            <a:r>
              <a:rPr lang="zh-TW" altLang="en-US"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願  景</a:t>
            </a:r>
            <a:endParaRPr lang="zh-TW" altLang="en-US"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26" name="群組 25"/>
          <p:cNvGrpSpPr/>
          <p:nvPr/>
        </p:nvGrpSpPr>
        <p:grpSpPr>
          <a:xfrm>
            <a:off x="1743572" y="1719060"/>
            <a:ext cx="6297613" cy="4313228"/>
            <a:chOff x="1530982" y="1700808"/>
            <a:chExt cx="6297613" cy="4313228"/>
          </a:xfrm>
        </p:grpSpPr>
        <p:grpSp>
          <p:nvGrpSpPr>
            <p:cNvPr id="27" name="Group 71"/>
            <p:cNvGrpSpPr>
              <a:grpSpLocks/>
            </p:cNvGrpSpPr>
            <p:nvPr/>
          </p:nvGrpSpPr>
          <p:grpSpPr bwMode="auto">
            <a:xfrm>
              <a:off x="1530982" y="2100849"/>
              <a:ext cx="6297613" cy="3913187"/>
              <a:chOff x="960" y="991"/>
              <a:chExt cx="3967" cy="2465"/>
            </a:xfrm>
          </p:grpSpPr>
          <p:sp>
            <p:nvSpPr>
              <p:cNvPr id="29" name="Line 35"/>
              <p:cNvSpPr>
                <a:spLocks noChangeShapeType="1"/>
              </p:cNvSpPr>
              <p:nvPr/>
            </p:nvSpPr>
            <p:spPr bwMode="black">
              <a:xfrm flipH="1">
                <a:off x="960" y="3453"/>
                <a:ext cx="1046"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0" name="Line 36"/>
              <p:cNvSpPr>
                <a:spLocks noChangeShapeType="1"/>
              </p:cNvSpPr>
              <p:nvPr/>
            </p:nvSpPr>
            <p:spPr bwMode="black">
              <a:xfrm flipH="1">
                <a:off x="960" y="2961"/>
                <a:ext cx="1350"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1" name="Line 37"/>
              <p:cNvSpPr>
                <a:spLocks noChangeShapeType="1"/>
              </p:cNvSpPr>
              <p:nvPr/>
            </p:nvSpPr>
            <p:spPr bwMode="black">
              <a:xfrm flipH="1">
                <a:off x="960" y="2451"/>
                <a:ext cx="1585"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2" name="Line 38"/>
              <p:cNvSpPr>
                <a:spLocks noChangeShapeType="1"/>
              </p:cNvSpPr>
              <p:nvPr/>
            </p:nvSpPr>
            <p:spPr bwMode="black">
              <a:xfrm flipH="1">
                <a:off x="960" y="1949"/>
                <a:ext cx="1855"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3" name="Line 39"/>
              <p:cNvSpPr>
                <a:spLocks noChangeShapeType="1"/>
              </p:cNvSpPr>
              <p:nvPr/>
            </p:nvSpPr>
            <p:spPr bwMode="black">
              <a:xfrm flipH="1">
                <a:off x="960" y="1444"/>
                <a:ext cx="2125"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4" name="Line 40"/>
              <p:cNvSpPr>
                <a:spLocks noChangeShapeType="1"/>
              </p:cNvSpPr>
              <p:nvPr/>
            </p:nvSpPr>
            <p:spPr bwMode="black">
              <a:xfrm flipH="1">
                <a:off x="960" y="1013"/>
                <a:ext cx="2361" cy="1"/>
              </a:xfrm>
              <a:prstGeom prst="line">
                <a:avLst/>
              </a:prstGeom>
              <a:noFill/>
              <a:ln w="19050" cap="rnd">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Line 42"/>
              <p:cNvSpPr>
                <a:spLocks noChangeShapeType="1"/>
              </p:cNvSpPr>
              <p:nvPr/>
            </p:nvSpPr>
            <p:spPr bwMode="black">
              <a:xfrm>
                <a:off x="1093" y="991"/>
                <a:ext cx="1" cy="94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6" name="Line 43"/>
              <p:cNvSpPr>
                <a:spLocks noChangeShapeType="1"/>
              </p:cNvSpPr>
              <p:nvPr/>
            </p:nvSpPr>
            <p:spPr bwMode="black">
              <a:xfrm>
                <a:off x="1094" y="1954"/>
                <a:ext cx="1" cy="51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7" name="Line 44"/>
              <p:cNvSpPr>
                <a:spLocks noChangeShapeType="1"/>
              </p:cNvSpPr>
              <p:nvPr/>
            </p:nvSpPr>
            <p:spPr bwMode="black">
              <a:xfrm>
                <a:off x="1094" y="2464"/>
                <a:ext cx="1" cy="51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Line 45"/>
              <p:cNvSpPr>
                <a:spLocks noChangeShapeType="1"/>
              </p:cNvSpPr>
              <p:nvPr/>
            </p:nvSpPr>
            <p:spPr bwMode="black">
              <a:xfrm>
                <a:off x="1094" y="2974"/>
                <a:ext cx="1" cy="470"/>
              </a:xfrm>
              <a:prstGeom prst="line">
                <a:avLst/>
              </a:prstGeom>
              <a:noFill/>
              <a:ln w="952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9" name="Text Box 47"/>
              <p:cNvSpPr txBox="1">
                <a:spLocks noChangeArrowheads="1"/>
              </p:cNvSpPr>
              <p:nvPr/>
            </p:nvSpPr>
            <p:spPr bwMode="black">
              <a:xfrm>
                <a:off x="1224" y="1660"/>
                <a:ext cx="60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95K</a:t>
                </a:r>
                <a:r>
                  <a:rPr lang="zh-TW" altLang="en-US"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 </a:t>
                </a:r>
                <a:r>
                  <a:rPr lang="en-US" altLang="zh-TW"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up</a:t>
                </a:r>
                <a:endParaRPr lang="en-US" altLang="zh-TW" sz="1600" dirty="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0" name="Text Box 48"/>
              <p:cNvSpPr txBox="1">
                <a:spLocks noChangeArrowheads="1"/>
              </p:cNvSpPr>
              <p:nvPr/>
            </p:nvSpPr>
            <p:spPr bwMode="black">
              <a:xfrm>
                <a:off x="1213" y="2112"/>
                <a:ext cx="76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82K~97K</a:t>
                </a:r>
                <a:endParaRPr lang="en-US" altLang="zh-TW" sz="1600" dirty="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Text Box 49"/>
              <p:cNvSpPr txBox="1">
                <a:spLocks noChangeArrowheads="1"/>
              </p:cNvSpPr>
              <p:nvPr/>
            </p:nvSpPr>
            <p:spPr bwMode="black">
              <a:xfrm>
                <a:off x="1196" y="2611"/>
                <a:ext cx="76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63K~83K</a:t>
                </a:r>
                <a:endParaRPr lang="en-US" altLang="zh-TW" sz="1600" dirty="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2" name="Text Box 50"/>
              <p:cNvSpPr txBox="1">
                <a:spLocks noChangeArrowheads="1"/>
              </p:cNvSpPr>
              <p:nvPr/>
            </p:nvSpPr>
            <p:spPr bwMode="black">
              <a:xfrm>
                <a:off x="1157" y="3109"/>
                <a:ext cx="79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smtClean="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rPr>
                  <a:t>54K~70K</a:t>
                </a:r>
                <a:endParaRPr lang="zh-TW" altLang="en-US" sz="1600" dirty="0">
                  <a:solidFill>
                    <a:schemeClr val="accent1">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3" name="Freeform 52"/>
              <p:cNvSpPr>
                <a:spLocks/>
              </p:cNvSpPr>
              <p:nvPr/>
            </p:nvSpPr>
            <p:spPr bwMode="gray">
              <a:xfrm>
                <a:off x="4421" y="2706"/>
                <a:ext cx="506" cy="749"/>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gradFill rotWithShape="0">
                <a:gsLst>
                  <a:gs pos="0">
                    <a:srgbClr val="6666FF">
                      <a:gamma/>
                      <a:shade val="69804"/>
                      <a:invGamma/>
                    </a:srgbClr>
                  </a:gs>
                  <a:gs pos="100000">
                    <a:srgbClr val="6666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4" name="Freeform 53"/>
              <p:cNvSpPr>
                <a:spLocks/>
              </p:cNvSpPr>
              <p:nvPr/>
            </p:nvSpPr>
            <p:spPr bwMode="gray">
              <a:xfrm>
                <a:off x="2290" y="2706"/>
                <a:ext cx="2355" cy="319"/>
              </a:xfrm>
              <a:custGeom>
                <a:avLst/>
                <a:gdLst>
                  <a:gd name="T0" fmla="*/ 0 w 3947"/>
                  <a:gd name="T1" fmla="*/ 459 h 460"/>
                  <a:gd name="T2" fmla="*/ 3573 w 3947"/>
                  <a:gd name="T3" fmla="*/ 459 h 460"/>
                  <a:gd name="T4" fmla="*/ 3946 w 3947"/>
                  <a:gd name="T5" fmla="*/ 0 h 460"/>
                  <a:gd name="T6" fmla="*/ 505 w 3947"/>
                  <a:gd name="T7" fmla="*/ 0 h 460"/>
                  <a:gd name="T8" fmla="*/ 0 w 3947"/>
                  <a:gd name="T9" fmla="*/ 459 h 460"/>
                </a:gdLst>
                <a:ahLst/>
                <a:cxnLst>
                  <a:cxn ang="0">
                    <a:pos x="T0" y="T1"/>
                  </a:cxn>
                  <a:cxn ang="0">
                    <a:pos x="T2" y="T3"/>
                  </a:cxn>
                  <a:cxn ang="0">
                    <a:pos x="T4" y="T5"/>
                  </a:cxn>
                  <a:cxn ang="0">
                    <a:pos x="T6" y="T7"/>
                  </a:cxn>
                  <a:cxn ang="0">
                    <a:pos x="T8" y="T9"/>
                  </a:cxn>
                </a:cxnLst>
                <a:rect l="0" t="0" r="r" b="b"/>
                <a:pathLst>
                  <a:path w="3947" h="460">
                    <a:moveTo>
                      <a:pt x="0" y="459"/>
                    </a:moveTo>
                    <a:lnTo>
                      <a:pt x="3573" y="459"/>
                    </a:lnTo>
                    <a:lnTo>
                      <a:pt x="3946" y="0"/>
                    </a:lnTo>
                    <a:lnTo>
                      <a:pt x="505" y="0"/>
                    </a:lnTo>
                    <a:lnTo>
                      <a:pt x="0" y="459"/>
                    </a:lnTo>
                  </a:path>
                </a:pathLst>
              </a:custGeom>
              <a:gradFill rotWithShape="0">
                <a:gsLst>
                  <a:gs pos="0">
                    <a:srgbClr val="6666FF"/>
                  </a:gs>
                  <a:gs pos="100000">
                    <a:srgbClr val="6666FF">
                      <a:gamma/>
                      <a:shade val="63529"/>
                      <a:invGamma/>
                    </a:srgb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5" name="Freeform 54"/>
              <p:cNvSpPr>
                <a:spLocks/>
              </p:cNvSpPr>
              <p:nvPr/>
            </p:nvSpPr>
            <p:spPr bwMode="gray">
              <a:xfrm>
                <a:off x="2061" y="3024"/>
                <a:ext cx="2600" cy="432"/>
              </a:xfrm>
              <a:custGeom>
                <a:avLst/>
                <a:gdLst>
                  <a:gd name="T0" fmla="*/ 383 w 4357"/>
                  <a:gd name="T1" fmla="*/ 0 h 623"/>
                  <a:gd name="T2" fmla="*/ 3954 w 4357"/>
                  <a:gd name="T3" fmla="*/ 0 h 623"/>
                  <a:gd name="T4" fmla="*/ 4356 w 4357"/>
                  <a:gd name="T5" fmla="*/ 622 h 623"/>
                  <a:gd name="T6" fmla="*/ 0 w 4357"/>
                  <a:gd name="T7" fmla="*/ 622 h 623"/>
                  <a:gd name="T8" fmla="*/ 383 w 4357"/>
                  <a:gd name="T9" fmla="*/ 0 h 623"/>
                </a:gdLst>
                <a:ahLst/>
                <a:cxnLst>
                  <a:cxn ang="0">
                    <a:pos x="T0" y="T1"/>
                  </a:cxn>
                  <a:cxn ang="0">
                    <a:pos x="T2" y="T3"/>
                  </a:cxn>
                  <a:cxn ang="0">
                    <a:pos x="T4" y="T5"/>
                  </a:cxn>
                  <a:cxn ang="0">
                    <a:pos x="T6" y="T7"/>
                  </a:cxn>
                  <a:cxn ang="0">
                    <a:pos x="T8" y="T9"/>
                  </a:cxn>
                </a:cxnLst>
                <a:rect l="0" t="0" r="r" b="b"/>
                <a:pathLst>
                  <a:path w="4357" h="623">
                    <a:moveTo>
                      <a:pt x="383" y="0"/>
                    </a:moveTo>
                    <a:lnTo>
                      <a:pt x="3954" y="0"/>
                    </a:lnTo>
                    <a:lnTo>
                      <a:pt x="4356" y="622"/>
                    </a:lnTo>
                    <a:lnTo>
                      <a:pt x="0" y="622"/>
                    </a:lnTo>
                    <a:lnTo>
                      <a:pt x="383" y="0"/>
                    </a:lnTo>
                  </a:path>
                </a:pathLst>
              </a:custGeom>
              <a:gradFill rotWithShape="0">
                <a:gsLst>
                  <a:gs pos="0">
                    <a:srgbClr val="6666FF">
                      <a:gamma/>
                      <a:tint val="66667"/>
                      <a:invGamma/>
                    </a:srgbClr>
                  </a:gs>
                  <a:gs pos="100000">
                    <a:srgbClr val="6666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6" name="Freeform 55"/>
              <p:cNvSpPr>
                <a:spLocks/>
              </p:cNvSpPr>
              <p:nvPr/>
            </p:nvSpPr>
            <p:spPr bwMode="gray">
              <a:xfrm>
                <a:off x="4158" y="2282"/>
                <a:ext cx="446" cy="678"/>
              </a:xfrm>
              <a:custGeom>
                <a:avLst/>
                <a:gdLst>
                  <a:gd name="T0" fmla="*/ 382 w 749"/>
                  <a:gd name="T1" fmla="*/ 976 h 977"/>
                  <a:gd name="T2" fmla="*/ 0 w 749"/>
                  <a:gd name="T3" fmla="*/ 342 h 977"/>
                  <a:gd name="T4" fmla="*/ 280 w 749"/>
                  <a:gd name="T5" fmla="*/ 0 h 977"/>
                  <a:gd name="T6" fmla="*/ 748 w 749"/>
                  <a:gd name="T7" fmla="*/ 538 h 977"/>
                  <a:gd name="T8" fmla="*/ 382 w 749"/>
                  <a:gd name="T9" fmla="*/ 976 h 977"/>
                </a:gdLst>
                <a:ahLst/>
                <a:cxnLst>
                  <a:cxn ang="0">
                    <a:pos x="T0" y="T1"/>
                  </a:cxn>
                  <a:cxn ang="0">
                    <a:pos x="T2" y="T3"/>
                  </a:cxn>
                  <a:cxn ang="0">
                    <a:pos x="T4" y="T5"/>
                  </a:cxn>
                  <a:cxn ang="0">
                    <a:pos x="T6" y="T7"/>
                  </a:cxn>
                  <a:cxn ang="0">
                    <a:pos x="T8" y="T9"/>
                  </a:cxn>
                </a:cxnLst>
                <a:rect l="0" t="0" r="r" b="b"/>
                <a:pathLst>
                  <a:path w="749" h="977">
                    <a:moveTo>
                      <a:pt x="382" y="976"/>
                    </a:moveTo>
                    <a:lnTo>
                      <a:pt x="0" y="342"/>
                    </a:lnTo>
                    <a:lnTo>
                      <a:pt x="280" y="0"/>
                    </a:lnTo>
                    <a:lnTo>
                      <a:pt x="748" y="538"/>
                    </a:lnTo>
                    <a:lnTo>
                      <a:pt x="382" y="976"/>
                    </a:lnTo>
                  </a:path>
                </a:pathLst>
              </a:custGeom>
              <a:gradFill rotWithShape="0">
                <a:gsLst>
                  <a:gs pos="0">
                    <a:srgbClr val="00CC99">
                      <a:gamma/>
                      <a:shade val="72941"/>
                      <a:invGamma/>
                    </a:srgbClr>
                  </a:gs>
                  <a:gs pos="100000">
                    <a:srgbClr val="00CC99"/>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7" name="Freeform 56"/>
              <p:cNvSpPr>
                <a:spLocks/>
              </p:cNvSpPr>
              <p:nvPr/>
            </p:nvSpPr>
            <p:spPr bwMode="gray">
              <a:xfrm>
                <a:off x="2558" y="2282"/>
                <a:ext cx="1769" cy="239"/>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Lst>
                <a:ahLst/>
                <a:cxnLst>
                  <a:cxn ang="0">
                    <a:pos x="T0" y="T1"/>
                  </a:cxn>
                  <a:cxn ang="0">
                    <a:pos x="T2" y="T3"/>
                  </a:cxn>
                  <a:cxn ang="0">
                    <a:pos x="T4" y="T5"/>
                  </a:cxn>
                  <a:cxn ang="0">
                    <a:pos x="T6" y="T7"/>
                  </a:cxn>
                  <a:cxn ang="0">
                    <a:pos x="T8" y="T9"/>
                  </a:cxn>
                </a:cxnLst>
                <a:rect l="0" t="0" r="r" b="b"/>
                <a:pathLst>
                  <a:path w="2964" h="344">
                    <a:moveTo>
                      <a:pt x="0" y="343"/>
                    </a:moveTo>
                    <a:lnTo>
                      <a:pt x="2684" y="343"/>
                    </a:lnTo>
                    <a:lnTo>
                      <a:pt x="2963" y="0"/>
                    </a:lnTo>
                    <a:lnTo>
                      <a:pt x="531" y="1"/>
                    </a:lnTo>
                    <a:lnTo>
                      <a:pt x="0" y="343"/>
                    </a:lnTo>
                  </a:path>
                </a:pathLst>
              </a:custGeom>
              <a:gradFill rotWithShape="1">
                <a:gsLst>
                  <a:gs pos="0">
                    <a:srgbClr val="00CC99"/>
                  </a:gs>
                  <a:gs pos="100000">
                    <a:srgbClr val="00CC99">
                      <a:gamma/>
                      <a:shade val="44314"/>
                      <a:invGamma/>
                    </a:srgb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8" name="Freeform 57"/>
              <p:cNvSpPr>
                <a:spLocks/>
              </p:cNvSpPr>
              <p:nvPr/>
            </p:nvSpPr>
            <p:spPr bwMode="gray">
              <a:xfrm>
                <a:off x="2334" y="2520"/>
                <a:ext cx="2054" cy="440"/>
              </a:xfrm>
              <a:custGeom>
                <a:avLst/>
                <a:gdLst>
                  <a:gd name="T0" fmla="*/ 0 w 3443"/>
                  <a:gd name="T1" fmla="*/ 633 h 634"/>
                  <a:gd name="T2" fmla="*/ 3442 w 3443"/>
                  <a:gd name="T3" fmla="*/ 633 h 634"/>
                  <a:gd name="T4" fmla="*/ 3060 w 3443"/>
                  <a:gd name="T5" fmla="*/ 0 h 634"/>
                  <a:gd name="T6" fmla="*/ 377 w 3443"/>
                  <a:gd name="T7" fmla="*/ 0 h 634"/>
                  <a:gd name="T8" fmla="*/ 0 w 3443"/>
                  <a:gd name="T9" fmla="*/ 633 h 634"/>
                </a:gdLst>
                <a:ahLst/>
                <a:cxnLst>
                  <a:cxn ang="0">
                    <a:pos x="T0" y="T1"/>
                  </a:cxn>
                  <a:cxn ang="0">
                    <a:pos x="T2" y="T3"/>
                  </a:cxn>
                  <a:cxn ang="0">
                    <a:pos x="T4" y="T5"/>
                  </a:cxn>
                  <a:cxn ang="0">
                    <a:pos x="T6" y="T7"/>
                  </a:cxn>
                  <a:cxn ang="0">
                    <a:pos x="T8" y="T9"/>
                  </a:cxn>
                </a:cxnLst>
                <a:rect l="0" t="0" r="r" b="b"/>
                <a:pathLst>
                  <a:path w="3443" h="634">
                    <a:moveTo>
                      <a:pt x="0" y="633"/>
                    </a:moveTo>
                    <a:lnTo>
                      <a:pt x="3442" y="633"/>
                    </a:lnTo>
                    <a:lnTo>
                      <a:pt x="3060" y="0"/>
                    </a:lnTo>
                    <a:lnTo>
                      <a:pt x="377" y="0"/>
                    </a:lnTo>
                    <a:lnTo>
                      <a:pt x="0" y="633"/>
                    </a:lnTo>
                  </a:path>
                </a:pathLst>
              </a:custGeom>
              <a:gradFill rotWithShape="0">
                <a:gsLst>
                  <a:gs pos="0">
                    <a:srgbClr val="00CC99">
                      <a:gamma/>
                      <a:tint val="47451"/>
                      <a:invGamma/>
                    </a:srgbClr>
                  </a:gs>
                  <a:gs pos="100000">
                    <a:srgbClr val="00CC99"/>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9" name="Freeform 58"/>
              <p:cNvSpPr>
                <a:spLocks/>
              </p:cNvSpPr>
              <p:nvPr/>
            </p:nvSpPr>
            <p:spPr bwMode="gray">
              <a:xfrm>
                <a:off x="3894" y="1863"/>
                <a:ext cx="391" cy="589"/>
              </a:xfrm>
              <a:custGeom>
                <a:avLst/>
                <a:gdLst>
                  <a:gd name="T0" fmla="*/ 0 w 655"/>
                  <a:gd name="T1" fmla="*/ 230 h 849"/>
                  <a:gd name="T2" fmla="*/ 387 w 655"/>
                  <a:gd name="T3" fmla="*/ 848 h 849"/>
                  <a:gd name="T4" fmla="*/ 654 w 655"/>
                  <a:gd name="T5" fmla="*/ 531 h 849"/>
                  <a:gd name="T6" fmla="*/ 188 w 655"/>
                  <a:gd name="T7" fmla="*/ 0 h 849"/>
                  <a:gd name="T8" fmla="*/ 0 w 655"/>
                  <a:gd name="T9" fmla="*/ 230 h 849"/>
                </a:gdLst>
                <a:ahLst/>
                <a:cxnLst>
                  <a:cxn ang="0">
                    <a:pos x="T0" y="T1"/>
                  </a:cxn>
                  <a:cxn ang="0">
                    <a:pos x="T2" y="T3"/>
                  </a:cxn>
                  <a:cxn ang="0">
                    <a:pos x="T4" y="T5"/>
                  </a:cxn>
                  <a:cxn ang="0">
                    <a:pos x="T6" y="T7"/>
                  </a:cxn>
                  <a:cxn ang="0">
                    <a:pos x="T8" y="T9"/>
                  </a:cxn>
                </a:cxnLst>
                <a:rect l="0" t="0" r="r" b="b"/>
                <a:pathLst>
                  <a:path w="655" h="849">
                    <a:moveTo>
                      <a:pt x="0" y="230"/>
                    </a:moveTo>
                    <a:lnTo>
                      <a:pt x="387" y="848"/>
                    </a:lnTo>
                    <a:lnTo>
                      <a:pt x="654" y="531"/>
                    </a:lnTo>
                    <a:lnTo>
                      <a:pt x="188" y="0"/>
                    </a:lnTo>
                    <a:lnTo>
                      <a:pt x="0" y="230"/>
                    </a:lnTo>
                  </a:path>
                </a:pathLst>
              </a:custGeom>
              <a:gradFill rotWithShape="1">
                <a:gsLst>
                  <a:gs pos="0">
                    <a:srgbClr val="F4A70C">
                      <a:gamma/>
                      <a:shade val="72941"/>
                      <a:invGamma/>
                    </a:srgbClr>
                  </a:gs>
                  <a:gs pos="100000">
                    <a:srgbClr val="F4A70C"/>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0" name="Freeform 59"/>
              <p:cNvSpPr>
                <a:spLocks/>
              </p:cNvSpPr>
              <p:nvPr/>
            </p:nvSpPr>
            <p:spPr bwMode="gray">
              <a:xfrm>
                <a:off x="2824" y="1863"/>
                <a:ext cx="1181" cy="159"/>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Lst>
                <a:ahLst/>
                <a:cxnLst>
                  <a:cxn ang="0">
                    <a:pos x="T0" y="T1"/>
                  </a:cxn>
                  <a:cxn ang="0">
                    <a:pos x="T2" y="T3"/>
                  </a:cxn>
                  <a:cxn ang="0">
                    <a:pos x="T4" y="T5"/>
                  </a:cxn>
                  <a:cxn ang="0">
                    <a:pos x="T6" y="T7"/>
                  </a:cxn>
                  <a:cxn ang="0">
                    <a:pos x="T8" y="T9"/>
                  </a:cxn>
                </a:cxnLst>
                <a:rect l="0" t="0" r="r" b="b"/>
                <a:pathLst>
                  <a:path w="1980" h="229">
                    <a:moveTo>
                      <a:pt x="0" y="228"/>
                    </a:moveTo>
                    <a:lnTo>
                      <a:pt x="1791" y="228"/>
                    </a:lnTo>
                    <a:lnTo>
                      <a:pt x="1979" y="0"/>
                    </a:lnTo>
                    <a:lnTo>
                      <a:pt x="500" y="0"/>
                    </a:lnTo>
                    <a:lnTo>
                      <a:pt x="0" y="228"/>
                    </a:lnTo>
                  </a:path>
                </a:pathLst>
              </a:custGeom>
              <a:gradFill rotWithShape="0">
                <a:gsLst>
                  <a:gs pos="0">
                    <a:srgbClr val="F4A70C"/>
                  </a:gs>
                  <a:gs pos="100000">
                    <a:srgbClr val="F4A70C">
                      <a:gamma/>
                      <a:shade val="47451"/>
                      <a:invGamma/>
                    </a:srgb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1" name="Freeform 60"/>
              <p:cNvSpPr>
                <a:spLocks/>
              </p:cNvSpPr>
              <p:nvPr/>
            </p:nvSpPr>
            <p:spPr bwMode="gray">
              <a:xfrm>
                <a:off x="2596" y="2021"/>
                <a:ext cx="1529" cy="431"/>
              </a:xfrm>
              <a:custGeom>
                <a:avLst/>
                <a:gdLst>
                  <a:gd name="T0" fmla="*/ 0 w 2561"/>
                  <a:gd name="T1" fmla="*/ 620 h 621"/>
                  <a:gd name="T2" fmla="*/ 2560 w 2561"/>
                  <a:gd name="T3" fmla="*/ 620 h 621"/>
                  <a:gd name="T4" fmla="*/ 2172 w 2561"/>
                  <a:gd name="T5" fmla="*/ 0 h 621"/>
                  <a:gd name="T6" fmla="*/ 382 w 2561"/>
                  <a:gd name="T7" fmla="*/ 0 h 621"/>
                  <a:gd name="T8" fmla="*/ 0 w 2561"/>
                  <a:gd name="T9" fmla="*/ 620 h 621"/>
                </a:gdLst>
                <a:ahLst/>
                <a:cxnLst>
                  <a:cxn ang="0">
                    <a:pos x="T0" y="T1"/>
                  </a:cxn>
                  <a:cxn ang="0">
                    <a:pos x="T2" y="T3"/>
                  </a:cxn>
                  <a:cxn ang="0">
                    <a:pos x="T4" y="T5"/>
                  </a:cxn>
                  <a:cxn ang="0">
                    <a:pos x="T6" y="T7"/>
                  </a:cxn>
                  <a:cxn ang="0">
                    <a:pos x="T8" y="T9"/>
                  </a:cxn>
                </a:cxnLst>
                <a:rect l="0" t="0" r="r" b="b"/>
                <a:pathLst>
                  <a:path w="2561" h="621">
                    <a:moveTo>
                      <a:pt x="0" y="620"/>
                    </a:moveTo>
                    <a:lnTo>
                      <a:pt x="2560" y="620"/>
                    </a:lnTo>
                    <a:lnTo>
                      <a:pt x="2172" y="0"/>
                    </a:lnTo>
                    <a:lnTo>
                      <a:pt x="382" y="0"/>
                    </a:lnTo>
                    <a:lnTo>
                      <a:pt x="0" y="620"/>
                    </a:lnTo>
                  </a:path>
                </a:pathLst>
              </a:custGeom>
              <a:gradFill rotWithShape="0">
                <a:gsLst>
                  <a:gs pos="0">
                    <a:srgbClr val="F4A70C">
                      <a:gamma/>
                      <a:tint val="47451"/>
                      <a:invGamma/>
                    </a:srgbClr>
                  </a:gs>
                  <a:gs pos="100000">
                    <a:srgbClr val="F4A70C"/>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2" name="Freeform 61"/>
              <p:cNvSpPr>
                <a:spLocks/>
              </p:cNvSpPr>
              <p:nvPr/>
            </p:nvSpPr>
            <p:spPr bwMode="gray">
              <a:xfrm>
                <a:off x="3627" y="1438"/>
                <a:ext cx="336" cy="512"/>
              </a:xfrm>
              <a:custGeom>
                <a:avLst/>
                <a:gdLst>
                  <a:gd name="T0" fmla="*/ 385 w 564"/>
                  <a:gd name="T1" fmla="*/ 737 h 738"/>
                  <a:gd name="T2" fmla="*/ 563 w 564"/>
                  <a:gd name="T3" fmla="*/ 527 h 738"/>
                  <a:gd name="T4" fmla="*/ 97 w 564"/>
                  <a:gd name="T5" fmla="*/ 0 h 738"/>
                  <a:gd name="T6" fmla="*/ 0 w 564"/>
                  <a:gd name="T7" fmla="*/ 111 h 738"/>
                  <a:gd name="T8" fmla="*/ 385 w 564"/>
                  <a:gd name="T9" fmla="*/ 737 h 738"/>
                </a:gdLst>
                <a:ahLst/>
                <a:cxnLst>
                  <a:cxn ang="0">
                    <a:pos x="T0" y="T1"/>
                  </a:cxn>
                  <a:cxn ang="0">
                    <a:pos x="T2" y="T3"/>
                  </a:cxn>
                  <a:cxn ang="0">
                    <a:pos x="T4" y="T5"/>
                  </a:cxn>
                  <a:cxn ang="0">
                    <a:pos x="T6" y="T7"/>
                  </a:cxn>
                  <a:cxn ang="0">
                    <a:pos x="T8" y="T9"/>
                  </a:cxn>
                </a:cxnLst>
                <a:rect l="0" t="0" r="r" b="b"/>
                <a:pathLst>
                  <a:path w="564" h="738">
                    <a:moveTo>
                      <a:pt x="385" y="737"/>
                    </a:moveTo>
                    <a:lnTo>
                      <a:pt x="563" y="527"/>
                    </a:lnTo>
                    <a:lnTo>
                      <a:pt x="97" y="0"/>
                    </a:lnTo>
                    <a:lnTo>
                      <a:pt x="0" y="111"/>
                    </a:lnTo>
                    <a:lnTo>
                      <a:pt x="385" y="737"/>
                    </a:lnTo>
                  </a:path>
                </a:pathLst>
              </a:custGeom>
              <a:gradFill rotWithShape="0">
                <a:gsLst>
                  <a:gs pos="0">
                    <a:srgbClr val="C247FF">
                      <a:gamma/>
                      <a:shade val="79216"/>
                      <a:invGamma/>
                    </a:srgbClr>
                  </a:gs>
                  <a:gs pos="100000">
                    <a:srgbClr val="C247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3" name="Freeform 62"/>
              <p:cNvSpPr>
                <a:spLocks/>
              </p:cNvSpPr>
              <p:nvPr/>
            </p:nvSpPr>
            <p:spPr bwMode="gray">
              <a:xfrm>
                <a:off x="3094" y="1438"/>
                <a:ext cx="590" cy="77"/>
              </a:xfrm>
              <a:custGeom>
                <a:avLst/>
                <a:gdLst>
                  <a:gd name="T0" fmla="*/ 0 w 987"/>
                  <a:gd name="T1" fmla="*/ 109 h 110"/>
                  <a:gd name="T2" fmla="*/ 889 w 987"/>
                  <a:gd name="T3" fmla="*/ 109 h 110"/>
                  <a:gd name="T4" fmla="*/ 986 w 987"/>
                  <a:gd name="T5" fmla="*/ 0 h 110"/>
                  <a:gd name="T6" fmla="*/ 308 w 987"/>
                  <a:gd name="T7" fmla="*/ 0 h 110"/>
                  <a:gd name="T8" fmla="*/ 0 w 987"/>
                  <a:gd name="T9" fmla="*/ 109 h 110"/>
                </a:gdLst>
                <a:ahLst/>
                <a:cxnLst>
                  <a:cxn ang="0">
                    <a:pos x="T0" y="T1"/>
                  </a:cxn>
                  <a:cxn ang="0">
                    <a:pos x="T2" y="T3"/>
                  </a:cxn>
                  <a:cxn ang="0">
                    <a:pos x="T4" y="T5"/>
                  </a:cxn>
                  <a:cxn ang="0">
                    <a:pos x="T6" y="T7"/>
                  </a:cxn>
                  <a:cxn ang="0">
                    <a:pos x="T8" y="T9"/>
                  </a:cxn>
                </a:cxnLst>
                <a:rect l="0" t="0" r="r" b="b"/>
                <a:pathLst>
                  <a:path w="987" h="110">
                    <a:moveTo>
                      <a:pt x="0" y="109"/>
                    </a:moveTo>
                    <a:lnTo>
                      <a:pt x="889" y="109"/>
                    </a:lnTo>
                    <a:lnTo>
                      <a:pt x="986" y="0"/>
                    </a:lnTo>
                    <a:lnTo>
                      <a:pt x="308" y="0"/>
                    </a:lnTo>
                    <a:lnTo>
                      <a:pt x="0" y="109"/>
                    </a:lnTo>
                  </a:path>
                </a:pathLst>
              </a:custGeom>
              <a:gradFill rotWithShape="0">
                <a:gsLst>
                  <a:gs pos="0">
                    <a:srgbClr val="C247FF"/>
                  </a:gs>
                  <a:gs pos="100000">
                    <a:srgbClr val="C247FF">
                      <a:gamma/>
                      <a:shade val="50980"/>
                      <a:invGamma/>
                    </a:srgb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4" name="Freeform 63"/>
              <p:cNvSpPr>
                <a:spLocks/>
              </p:cNvSpPr>
              <p:nvPr/>
            </p:nvSpPr>
            <p:spPr bwMode="gray">
              <a:xfrm>
                <a:off x="2862" y="1514"/>
                <a:ext cx="996" cy="436"/>
              </a:xfrm>
              <a:custGeom>
                <a:avLst/>
                <a:gdLst>
                  <a:gd name="T0" fmla="*/ 0 w 1669"/>
                  <a:gd name="T1" fmla="*/ 628 h 629"/>
                  <a:gd name="T2" fmla="*/ 1668 w 1669"/>
                  <a:gd name="T3" fmla="*/ 628 h 629"/>
                  <a:gd name="T4" fmla="*/ 1281 w 1669"/>
                  <a:gd name="T5" fmla="*/ 0 h 629"/>
                  <a:gd name="T6" fmla="*/ 388 w 1669"/>
                  <a:gd name="T7" fmla="*/ 0 h 629"/>
                  <a:gd name="T8" fmla="*/ 0 w 1669"/>
                  <a:gd name="T9" fmla="*/ 628 h 629"/>
                </a:gdLst>
                <a:ahLst/>
                <a:cxnLst>
                  <a:cxn ang="0">
                    <a:pos x="T0" y="T1"/>
                  </a:cxn>
                  <a:cxn ang="0">
                    <a:pos x="T2" y="T3"/>
                  </a:cxn>
                  <a:cxn ang="0">
                    <a:pos x="T4" y="T5"/>
                  </a:cxn>
                  <a:cxn ang="0">
                    <a:pos x="T6" y="T7"/>
                  </a:cxn>
                  <a:cxn ang="0">
                    <a:pos x="T8" y="T9"/>
                  </a:cxn>
                </a:cxnLst>
                <a:rect l="0" t="0" r="r" b="b"/>
                <a:pathLst>
                  <a:path w="1669" h="629">
                    <a:moveTo>
                      <a:pt x="0" y="628"/>
                    </a:moveTo>
                    <a:lnTo>
                      <a:pt x="1668" y="628"/>
                    </a:lnTo>
                    <a:lnTo>
                      <a:pt x="1281" y="0"/>
                    </a:lnTo>
                    <a:lnTo>
                      <a:pt x="388" y="0"/>
                    </a:lnTo>
                    <a:lnTo>
                      <a:pt x="0" y="628"/>
                    </a:lnTo>
                  </a:path>
                </a:pathLst>
              </a:custGeom>
              <a:gradFill rotWithShape="0">
                <a:gsLst>
                  <a:gs pos="0">
                    <a:srgbClr val="C247FF">
                      <a:gamma/>
                      <a:tint val="50196"/>
                      <a:invGamma/>
                    </a:srgbClr>
                  </a:gs>
                  <a:gs pos="100000">
                    <a:srgbClr val="C247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5" name="Freeform 64"/>
              <p:cNvSpPr>
                <a:spLocks/>
              </p:cNvSpPr>
              <p:nvPr/>
            </p:nvSpPr>
            <p:spPr bwMode="gray">
              <a:xfrm>
                <a:off x="3358" y="1013"/>
                <a:ext cx="284" cy="434"/>
              </a:xfrm>
              <a:custGeom>
                <a:avLst/>
                <a:gdLst>
                  <a:gd name="T0" fmla="*/ 387 w 477"/>
                  <a:gd name="T1" fmla="*/ 624 h 625"/>
                  <a:gd name="T2" fmla="*/ 476 w 477"/>
                  <a:gd name="T3" fmla="*/ 527 h 625"/>
                  <a:gd name="T4" fmla="*/ 0 w 477"/>
                  <a:gd name="T5" fmla="*/ 0 h 625"/>
                  <a:gd name="T6" fmla="*/ 387 w 477"/>
                  <a:gd name="T7" fmla="*/ 624 h 625"/>
                </a:gdLst>
                <a:ahLst/>
                <a:cxnLst>
                  <a:cxn ang="0">
                    <a:pos x="T0" y="T1"/>
                  </a:cxn>
                  <a:cxn ang="0">
                    <a:pos x="T2" y="T3"/>
                  </a:cxn>
                  <a:cxn ang="0">
                    <a:pos x="T4" y="T5"/>
                  </a:cxn>
                  <a:cxn ang="0">
                    <a:pos x="T6" y="T7"/>
                  </a:cxn>
                </a:cxnLst>
                <a:rect l="0" t="0" r="r" b="b"/>
                <a:pathLst>
                  <a:path w="477" h="625">
                    <a:moveTo>
                      <a:pt x="387" y="624"/>
                    </a:moveTo>
                    <a:lnTo>
                      <a:pt x="476" y="527"/>
                    </a:lnTo>
                    <a:lnTo>
                      <a:pt x="0" y="0"/>
                    </a:lnTo>
                    <a:lnTo>
                      <a:pt x="387" y="624"/>
                    </a:lnTo>
                  </a:path>
                </a:pathLst>
              </a:custGeom>
              <a:gradFill rotWithShape="0">
                <a:gsLst>
                  <a:gs pos="0">
                    <a:srgbClr val="0066FF">
                      <a:gamma/>
                      <a:shade val="79216"/>
                      <a:invGamma/>
                    </a:srgbClr>
                  </a:gs>
                  <a:gs pos="100000">
                    <a:srgbClr val="0066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6" name="Freeform 65"/>
              <p:cNvSpPr>
                <a:spLocks/>
              </p:cNvSpPr>
              <p:nvPr/>
            </p:nvSpPr>
            <p:spPr bwMode="gray">
              <a:xfrm>
                <a:off x="3127" y="1013"/>
                <a:ext cx="462" cy="434"/>
              </a:xfrm>
              <a:custGeom>
                <a:avLst/>
                <a:gdLst>
                  <a:gd name="T0" fmla="*/ 0 w 773"/>
                  <a:gd name="T1" fmla="*/ 624 h 625"/>
                  <a:gd name="T2" fmla="*/ 772 w 773"/>
                  <a:gd name="T3" fmla="*/ 624 h 625"/>
                  <a:gd name="T4" fmla="*/ 387 w 773"/>
                  <a:gd name="T5" fmla="*/ 0 h 625"/>
                  <a:gd name="T6" fmla="*/ 0 w 773"/>
                  <a:gd name="T7" fmla="*/ 624 h 625"/>
                </a:gdLst>
                <a:ahLst/>
                <a:cxnLst>
                  <a:cxn ang="0">
                    <a:pos x="T0" y="T1"/>
                  </a:cxn>
                  <a:cxn ang="0">
                    <a:pos x="T2" y="T3"/>
                  </a:cxn>
                  <a:cxn ang="0">
                    <a:pos x="T4" y="T5"/>
                  </a:cxn>
                  <a:cxn ang="0">
                    <a:pos x="T6" y="T7"/>
                  </a:cxn>
                </a:cxnLst>
                <a:rect l="0" t="0" r="r" b="b"/>
                <a:pathLst>
                  <a:path w="773" h="625">
                    <a:moveTo>
                      <a:pt x="0" y="624"/>
                    </a:moveTo>
                    <a:lnTo>
                      <a:pt x="772" y="624"/>
                    </a:lnTo>
                    <a:lnTo>
                      <a:pt x="387" y="0"/>
                    </a:lnTo>
                    <a:lnTo>
                      <a:pt x="0" y="624"/>
                    </a:lnTo>
                  </a:path>
                </a:pathLst>
              </a:custGeom>
              <a:gradFill rotWithShape="0">
                <a:gsLst>
                  <a:gs pos="0">
                    <a:srgbClr val="0066FF">
                      <a:gamma/>
                      <a:tint val="38039"/>
                      <a:invGamma/>
                    </a:srgbClr>
                  </a:gs>
                  <a:gs pos="100000">
                    <a:srgbClr val="0066FF"/>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7" name="Text Box 66"/>
              <p:cNvSpPr txBox="1">
                <a:spLocks noChangeArrowheads="1"/>
              </p:cNvSpPr>
              <p:nvPr/>
            </p:nvSpPr>
            <p:spPr bwMode="gray">
              <a:xfrm>
                <a:off x="2764" y="1155"/>
                <a:ext cx="11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000" dirty="0" smtClean="0">
                    <a:solidFill>
                      <a:schemeClr val="accent6">
                        <a:lumMod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副審計長</a:t>
                </a:r>
                <a:r>
                  <a:rPr lang="en-US" altLang="zh-TW" sz="2000" dirty="0" smtClean="0">
                    <a:solidFill>
                      <a:schemeClr val="accent6">
                        <a:lumMod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(2</a:t>
                </a:r>
                <a:r>
                  <a:rPr lang="zh-TW" altLang="en-US" sz="2000" dirty="0" smtClean="0">
                    <a:solidFill>
                      <a:schemeClr val="accent6">
                        <a:lumMod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solidFill>
                      <a:schemeClr val="accent6">
                        <a:lumMod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en-US" altLang="zh-TW" sz="2000" dirty="0">
                  <a:solidFill>
                    <a:schemeClr val="accent6">
                      <a:lumMod val="50000"/>
                    </a:schemeClr>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58" name="Text Box 67"/>
              <p:cNvSpPr txBox="1">
                <a:spLocks noChangeArrowheads="1"/>
              </p:cNvSpPr>
              <p:nvPr/>
            </p:nvSpPr>
            <p:spPr bwMode="gray">
              <a:xfrm>
                <a:off x="2439" y="1683"/>
                <a:ext cx="20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12</a:t>
                </a:r>
                <a:r>
                  <a:rPr lang="zh-TW" altLang="en-US"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職等審計官</a:t>
                </a:r>
                <a:r>
                  <a:rPr lang="en-US" altLang="zh-TW"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(38</a:t>
                </a:r>
                <a:r>
                  <a:rPr lang="zh-TW" altLang="en-US"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en-US" altLang="zh-TW" sz="2000" dirty="0">
                  <a:solidFill>
                    <a:srgbClr val="00206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59" name="Text Box 68"/>
              <p:cNvSpPr txBox="1">
                <a:spLocks noChangeArrowheads="1"/>
              </p:cNvSpPr>
              <p:nvPr/>
            </p:nvSpPr>
            <p:spPr bwMode="gray">
              <a:xfrm>
                <a:off x="2320" y="2199"/>
                <a:ext cx="224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簡任</a:t>
                </a:r>
                <a:r>
                  <a:rPr lang="en-US" altLang="zh-TW"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10-11</a:t>
                </a:r>
                <a:r>
                  <a:rPr lang="zh-TW" altLang="en-US"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職等審計</a:t>
                </a:r>
                <a:r>
                  <a:rPr lang="en-US" altLang="zh-TW"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(110</a:t>
                </a:r>
                <a:r>
                  <a:rPr lang="zh-TW" altLang="en-US"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en-US" altLang="zh-TW" sz="200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60" name="Text Box 69"/>
              <p:cNvSpPr txBox="1">
                <a:spLocks noChangeArrowheads="1"/>
              </p:cNvSpPr>
              <p:nvPr/>
            </p:nvSpPr>
            <p:spPr bwMode="gray">
              <a:xfrm>
                <a:off x="2347" y="2621"/>
                <a:ext cx="20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薦任</a:t>
                </a:r>
                <a:r>
                  <a:rPr lang="en-US" altLang="zh-TW"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8-9</a:t>
                </a:r>
                <a:r>
                  <a:rPr lang="zh-TW" altLang="en-US"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職等審計</a:t>
                </a:r>
                <a:r>
                  <a:rPr lang="en-US" altLang="zh-TW"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(264</a:t>
                </a:r>
                <a:r>
                  <a:rPr lang="zh-TW" altLang="en-US"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en-US" altLang="zh-TW" sz="2000" dirty="0">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61" name="Text Box 70"/>
              <p:cNvSpPr txBox="1">
                <a:spLocks noChangeArrowheads="1"/>
              </p:cNvSpPr>
              <p:nvPr/>
            </p:nvSpPr>
            <p:spPr bwMode="gray">
              <a:xfrm>
                <a:off x="2266" y="3108"/>
                <a:ext cx="21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00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薦</a:t>
                </a:r>
                <a:r>
                  <a:rPr lang="zh-TW" altLang="en-US"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任</a:t>
                </a:r>
                <a:r>
                  <a:rPr lang="en-US" altLang="zh-TW"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6-7</a:t>
                </a:r>
                <a:r>
                  <a:rPr lang="zh-TW" altLang="en-US"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職</a:t>
                </a:r>
                <a:r>
                  <a:rPr lang="zh-TW" altLang="en-US" sz="200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等</a:t>
                </a:r>
                <a:r>
                  <a:rPr lang="zh-TW" altLang="en-US"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審計員</a:t>
                </a:r>
                <a:r>
                  <a:rPr lang="en-US" altLang="zh-TW"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(310</a:t>
                </a:r>
                <a:r>
                  <a:rPr lang="zh-TW" altLang="en-US"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en-US" altLang="zh-TW" sz="2000" dirty="0">
                  <a:solidFill>
                    <a:srgbClr val="FFFF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28" name="文字方塊 27"/>
            <p:cNvSpPr txBox="1"/>
            <p:nvPr/>
          </p:nvSpPr>
          <p:spPr>
            <a:xfrm>
              <a:off x="4641404" y="1700808"/>
              <a:ext cx="1656841" cy="400110"/>
            </a:xfrm>
            <a:prstGeom prst="rect">
              <a:avLst/>
            </a:prstGeom>
            <a:noFill/>
          </p:spPr>
          <p:txBody>
            <a:bodyPr wrap="square" rtlCol="0">
              <a:spAutoFit/>
            </a:bodyPr>
            <a:lstStyle/>
            <a:p>
              <a:pPr algn="ctr" eaLnBrk="0" hangingPunct="0"/>
              <a:r>
                <a:rPr lang="zh-TW" altLang="en-US" sz="200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審計長</a:t>
              </a:r>
              <a:r>
                <a:rPr lang="en-US" altLang="zh-TW" sz="200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r>
                <a:rPr lang="en-US" altLang="zh-TW"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1</a:t>
              </a:r>
              <a:r>
                <a:rPr lang="zh-TW" altLang="en-US"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人</a:t>
              </a:r>
              <a:r>
                <a:rPr lang="en-US" altLang="zh-TW" sz="2000" dirty="0" smtClean="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a:t>
              </a:r>
              <a:endParaRPr lang="zh-TW" altLang="en-US" sz="200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62" name="文字方塊 61"/>
          <p:cNvSpPr txBox="1"/>
          <p:nvPr/>
        </p:nvSpPr>
        <p:spPr>
          <a:xfrm>
            <a:off x="179512" y="4571649"/>
            <a:ext cx="1656184" cy="523220"/>
          </a:xfrm>
          <a:prstGeom prst="rect">
            <a:avLst/>
          </a:prstGeom>
          <a:noFill/>
        </p:spPr>
        <p:txBody>
          <a:bodyPr wrap="square">
            <a:spAutoFit/>
          </a:bodyPr>
          <a:lstStyle/>
          <a:p>
            <a:pPr algn="just" fontAlgn="auto">
              <a:spcBef>
                <a:spcPts val="0"/>
              </a:spcBef>
              <a:spcAft>
                <a:spcPts val="0"/>
              </a:spcAft>
              <a:defRPr/>
            </a:pPr>
            <a:r>
              <a:rPr lang="zh-TW" altLang="en-US" sz="140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註：薦任</a:t>
            </a:r>
            <a:r>
              <a:rPr lang="zh-TW" altLang="en-US" sz="1400"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主管</a:t>
            </a:r>
            <a:r>
              <a:rPr lang="zh-TW" altLang="en-US" sz="140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加給</a:t>
            </a:r>
            <a:endParaRPr lang="en-US" altLang="zh-TW" sz="140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a:p>
            <a:pPr algn="just" fontAlgn="auto">
              <a:spcBef>
                <a:spcPts val="0"/>
              </a:spcBef>
              <a:spcAft>
                <a:spcPts val="0"/>
              </a:spcAft>
              <a:defRPr/>
            </a:pPr>
            <a:r>
              <a:rPr lang="en-US" altLang="zh-TW" sz="1400"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a:t>
            </a:r>
            <a:r>
              <a:rPr lang="en-US" altLang="zh-TW" sz="1400" dirty="0" smtClean="0">
                <a:solidFill>
                  <a:srgbClr val="FF0000"/>
                </a:solidFill>
                <a:latin typeface="Meiryo UI" panose="020B0604030504040204" pitchFamily="34" charset="-128"/>
                <a:ea typeface="Meiryo UI" panose="020B0604030504040204" pitchFamily="34" charset="-128"/>
                <a:cs typeface="Meiryo UI" panose="020B0604030504040204" pitchFamily="34" charset="-128"/>
              </a:rPr>
              <a:t>     8.7K</a:t>
            </a:r>
            <a:endParaRPr lang="zh-TW" altLang="en-US" sz="1400" dirty="0">
              <a:solidFill>
                <a:srgbClr val="FF0000"/>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endParaRPr>
          </a:p>
        </p:txBody>
      </p:sp>
      <p:sp>
        <p:nvSpPr>
          <p:cNvPr id="63" name="文字方塊 62"/>
          <p:cNvSpPr txBox="1"/>
          <p:nvPr/>
        </p:nvSpPr>
        <p:spPr>
          <a:xfrm>
            <a:off x="179512" y="3351581"/>
            <a:ext cx="1656184" cy="523220"/>
          </a:xfrm>
          <a:prstGeom prst="rect">
            <a:avLst/>
          </a:prstGeom>
          <a:noFill/>
        </p:spPr>
        <p:txBody>
          <a:bodyPr wrap="square">
            <a:spAutoFit/>
          </a:bodyPr>
          <a:lstStyle/>
          <a:p>
            <a:pPr algn="just" fontAlgn="auto">
              <a:spcBef>
                <a:spcPts val="0"/>
              </a:spcBef>
              <a:spcAft>
                <a:spcPts val="0"/>
              </a:spcAft>
              <a:defRPr/>
            </a:pPr>
            <a:r>
              <a:rPr lang="zh-TW" altLang="en-US"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註：</a:t>
            </a:r>
            <a:r>
              <a:rPr lang="zh-TW" altLang="en-US" sz="1400" dirty="0">
                <a:solidFill>
                  <a:srgbClr val="7030A0"/>
                </a:solidFill>
                <a:latin typeface="Meiryo UI" panose="020B0604030504040204" pitchFamily="34" charset="-128"/>
                <a:ea typeface="Meiryo UI" panose="020B0604030504040204" pitchFamily="34" charset="-128"/>
                <a:cs typeface="Meiryo UI" panose="020B0604030504040204" pitchFamily="34" charset="-128"/>
              </a:rPr>
              <a:t>簡</a:t>
            </a:r>
            <a:r>
              <a:rPr lang="zh-TW" altLang="en-US"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任</a:t>
            </a:r>
            <a:r>
              <a:rPr lang="zh-TW" altLang="en-US" sz="1400" dirty="0">
                <a:solidFill>
                  <a:srgbClr val="7030A0"/>
                </a:solidFill>
                <a:latin typeface="Meiryo UI" panose="020B0604030504040204" pitchFamily="34" charset="-128"/>
                <a:ea typeface="Meiryo UI" panose="020B0604030504040204" pitchFamily="34" charset="-128"/>
                <a:cs typeface="Meiryo UI" panose="020B0604030504040204" pitchFamily="34" charset="-128"/>
              </a:rPr>
              <a:t>主管</a:t>
            </a:r>
            <a:r>
              <a:rPr lang="zh-TW" altLang="en-US"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加給</a:t>
            </a:r>
            <a:endParaRPr lang="en-US" altLang="zh-TW"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a:p>
            <a:pPr algn="just" fontAlgn="auto">
              <a:spcBef>
                <a:spcPts val="0"/>
              </a:spcBef>
              <a:spcAft>
                <a:spcPts val="0"/>
              </a:spcAft>
              <a:defRPr/>
            </a:pPr>
            <a:r>
              <a:rPr lang="en-US" altLang="zh-TW" sz="1400" dirty="0">
                <a:solidFill>
                  <a:srgbClr val="7030A0"/>
                </a:solidFill>
                <a:latin typeface="Meiryo UI" panose="020B0604030504040204" pitchFamily="34" charset="-128"/>
                <a:ea typeface="Meiryo UI" panose="020B0604030504040204" pitchFamily="34" charset="-128"/>
                <a:cs typeface="Meiryo UI" panose="020B0604030504040204" pitchFamily="34" charset="-128"/>
              </a:rPr>
              <a:t>      </a:t>
            </a:r>
            <a:r>
              <a:rPr lang="en-US" altLang="zh-TW"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11K</a:t>
            </a:r>
            <a:r>
              <a:rPr lang="zh-TW" altLang="en-US"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  </a:t>
            </a:r>
            <a:r>
              <a:rPr lang="en-US" altLang="zh-TW" sz="1400" dirty="0" smtClean="0">
                <a:solidFill>
                  <a:srgbClr val="7030A0"/>
                </a:solidFill>
                <a:latin typeface="Meiryo UI" panose="020B0604030504040204" pitchFamily="34" charset="-128"/>
                <a:ea typeface="Meiryo UI" panose="020B0604030504040204" pitchFamily="34" charset="-128"/>
                <a:cs typeface="Meiryo UI" panose="020B0604030504040204" pitchFamily="34" charset="-128"/>
              </a:rPr>
              <a:t>up</a:t>
            </a:r>
            <a:endParaRPr lang="en-US" altLang="zh-TW" sz="1400" dirty="0">
              <a:solidFill>
                <a:srgbClr val="7030A0"/>
              </a:solidFill>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10480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72469"/>
          </a:xfrm>
          <a:prstGeom prst="rect">
            <a:avLst/>
          </a:prstGeom>
          <a:solidFill>
            <a:srgbClr val="0070C0"/>
          </a:solidFill>
          <a:ln>
            <a:noFill/>
          </a:ln>
          <a:extLst/>
        </p:spPr>
        <p:txBody>
          <a:bodyPr wrap="none" anchor="ctr"/>
          <a:lstStyle/>
          <a:p>
            <a:pPr algn="l"/>
            <a:endParaRPr lang="en-US" b="0">
              <a:solidFill>
                <a:srgbClr val="000000"/>
              </a:solidFill>
            </a:endParaRPr>
          </a:p>
        </p:txBody>
      </p:sp>
      <p:sp>
        <p:nvSpPr>
          <p:cNvPr id="8" name="Line 10"/>
          <p:cNvSpPr>
            <a:spLocks noChangeShapeType="1"/>
          </p:cNvSpPr>
          <p:nvPr/>
        </p:nvSpPr>
        <p:spPr bwMode="auto">
          <a:xfrm>
            <a:off x="1905880" y="48952"/>
            <a:ext cx="72008" cy="6857999"/>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sp>
        <p:nvSpPr>
          <p:cNvPr id="11269" name="Rectangle 20"/>
          <p:cNvSpPr>
            <a:spLocks noChangeArrowheads="1"/>
          </p:cNvSpPr>
          <p:nvPr/>
        </p:nvSpPr>
        <p:spPr bwMode="auto">
          <a:xfrm>
            <a:off x="4344169" y="3275524"/>
            <a:ext cx="46623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TW" altLang="en-US" sz="4400" dirty="0">
                <a:solidFill>
                  <a:srgbClr val="FFFFFF"/>
                </a:solidFill>
                <a:effectLst>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審計機關人力現況</a:t>
            </a:r>
          </a:p>
        </p:txBody>
      </p:sp>
      <p:sp>
        <p:nvSpPr>
          <p:cNvPr id="7" name="Line 10"/>
          <p:cNvSpPr>
            <a:spLocks noChangeShapeType="1"/>
          </p:cNvSpPr>
          <p:nvPr/>
        </p:nvSpPr>
        <p:spPr bwMode="auto">
          <a:xfrm>
            <a:off x="-223048" y="4283180"/>
            <a:ext cx="9367047" cy="99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algn="l"/>
            <a:endParaRPr lang="en-GB" sz="2000" b="0">
              <a:solidFill>
                <a:srgbClr val="000000"/>
              </a:solidFill>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15" y="3117549"/>
            <a:ext cx="1029106" cy="1010583"/>
          </a:xfrm>
          <a:prstGeom prst="rect">
            <a:avLst/>
          </a:prstGeom>
        </p:spPr>
      </p:pic>
      <p:sp>
        <p:nvSpPr>
          <p:cNvPr id="10" name="椭圆 1"/>
          <p:cNvSpPr/>
          <p:nvPr/>
        </p:nvSpPr>
        <p:spPr>
          <a:xfrm>
            <a:off x="898169" y="3037309"/>
            <a:ext cx="2159438" cy="2158876"/>
          </a:xfrm>
          <a:prstGeom prst="ellipse">
            <a:avLst/>
          </a:prstGeom>
          <a:blipFill dpi="0" rotWithShape="1">
            <a:blip r:embed="rId4"/>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349" b="0">
              <a:solidFill>
                <a:prstClr val="white"/>
              </a:solidFill>
            </a:endParaRPr>
          </a:p>
        </p:txBody>
      </p:sp>
    </p:spTree>
    <p:extLst>
      <p:ext uri="{BB962C8B-B14F-4D97-AF65-F5344CB8AC3E}">
        <p14:creationId xmlns:p14="http://schemas.microsoft.com/office/powerpoint/2010/main" val="120646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240TGp_natural_light_v2">
  <a:themeElements>
    <a:clrScheme name="235TGp_report_light 1">
      <a:dk1>
        <a:srgbClr val="000000"/>
      </a:dk1>
      <a:lt1>
        <a:srgbClr val="FFFFFF"/>
      </a:lt1>
      <a:dk2>
        <a:srgbClr val="1A76B4"/>
      </a:dk2>
      <a:lt2>
        <a:srgbClr val="C0C0C0"/>
      </a:lt2>
      <a:accent1>
        <a:srgbClr val="0054A8"/>
      </a:accent1>
      <a:accent2>
        <a:srgbClr val="3BBDAA"/>
      </a:accent2>
      <a:accent3>
        <a:srgbClr val="FFFFFF"/>
      </a:accent3>
      <a:accent4>
        <a:srgbClr val="000000"/>
      </a:accent4>
      <a:accent5>
        <a:srgbClr val="AAB3D1"/>
      </a:accent5>
      <a:accent6>
        <a:srgbClr val="35AB9A"/>
      </a:accent6>
      <a:hlink>
        <a:srgbClr val="EAA54A"/>
      </a:hlink>
      <a:folHlink>
        <a:srgbClr val="90A8B0"/>
      </a:folHlink>
    </a:clrScheme>
    <a:fontScheme name="235TGp_report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235TGp_report_light 1">
        <a:dk1>
          <a:srgbClr val="000000"/>
        </a:dk1>
        <a:lt1>
          <a:srgbClr val="FFFFFF"/>
        </a:lt1>
        <a:dk2>
          <a:srgbClr val="1A76B4"/>
        </a:dk2>
        <a:lt2>
          <a:srgbClr val="C0C0C0"/>
        </a:lt2>
        <a:accent1>
          <a:srgbClr val="0054A8"/>
        </a:accent1>
        <a:accent2>
          <a:srgbClr val="3BBDAA"/>
        </a:accent2>
        <a:accent3>
          <a:srgbClr val="FFFFFF"/>
        </a:accent3>
        <a:accent4>
          <a:srgbClr val="000000"/>
        </a:accent4>
        <a:accent5>
          <a:srgbClr val="AAB3D1"/>
        </a:accent5>
        <a:accent6>
          <a:srgbClr val="35AB9A"/>
        </a:accent6>
        <a:hlink>
          <a:srgbClr val="EAA54A"/>
        </a:hlink>
        <a:folHlink>
          <a:srgbClr val="90A8B0"/>
        </a:folHlink>
      </a:clrScheme>
      <a:clrMap bg1="lt1" tx1="dk1" bg2="lt2" tx2="dk2" accent1="accent1" accent2="accent2" accent3="accent3" accent4="accent4" accent5="accent5" accent6="accent6" hlink="hlink" folHlink="folHlink"/>
    </a:extraClrScheme>
    <a:extraClrScheme>
      <a:clrScheme name="235TGp_report_light 2">
        <a:dk1>
          <a:srgbClr val="30311D"/>
        </a:dk1>
        <a:lt1>
          <a:srgbClr val="FFFFFF"/>
        </a:lt1>
        <a:dk2>
          <a:srgbClr val="5C46CC"/>
        </a:dk2>
        <a:lt2>
          <a:srgbClr val="DDDDDD"/>
        </a:lt2>
        <a:accent1>
          <a:srgbClr val="2161B7"/>
        </a:accent1>
        <a:accent2>
          <a:srgbClr val="5E9634"/>
        </a:accent2>
        <a:accent3>
          <a:srgbClr val="FFFFFF"/>
        </a:accent3>
        <a:accent4>
          <a:srgbClr val="272817"/>
        </a:accent4>
        <a:accent5>
          <a:srgbClr val="ABB7D8"/>
        </a:accent5>
        <a:accent6>
          <a:srgbClr val="54872E"/>
        </a:accent6>
        <a:hlink>
          <a:srgbClr val="64C3F2"/>
        </a:hlink>
        <a:folHlink>
          <a:srgbClr val="BBAB71"/>
        </a:folHlink>
      </a:clrScheme>
      <a:clrMap bg1="lt1" tx1="dk1" bg2="lt2" tx2="dk2" accent1="accent1" accent2="accent2" accent3="accent3" accent4="accent4" accent5="accent5" accent6="accent6" hlink="hlink" folHlink="folHlink"/>
    </a:extraClrScheme>
    <a:extraClrScheme>
      <a:clrScheme name="235TGp_report_light 3">
        <a:dk1>
          <a:srgbClr val="30311D"/>
        </a:dk1>
        <a:lt1>
          <a:srgbClr val="FFFFFF"/>
        </a:lt1>
        <a:dk2>
          <a:srgbClr val="2E8472"/>
        </a:dk2>
        <a:lt2>
          <a:srgbClr val="C0C0C0"/>
        </a:lt2>
        <a:accent1>
          <a:srgbClr val="0F6899"/>
        </a:accent1>
        <a:accent2>
          <a:srgbClr val="15A2E9"/>
        </a:accent2>
        <a:accent3>
          <a:srgbClr val="FFFFFF"/>
        </a:accent3>
        <a:accent4>
          <a:srgbClr val="272817"/>
        </a:accent4>
        <a:accent5>
          <a:srgbClr val="AAB9CA"/>
        </a:accent5>
        <a:accent6>
          <a:srgbClr val="1292D3"/>
        </a:accent6>
        <a:hlink>
          <a:srgbClr val="D16FA7"/>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O_Standard Presentation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O_Desig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AO_Standard Presentation Template">
  <a:themeElements>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O_Design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3686</TotalTime>
  <Words>1145</Words>
  <Application>Microsoft Office PowerPoint</Application>
  <PresentationFormat>如螢幕大小 (4:3)</PresentationFormat>
  <Paragraphs>306</Paragraphs>
  <Slides>30</Slides>
  <Notes>9</Notes>
  <HiddenSlides>0</HiddenSlides>
  <MMClips>0</MMClips>
  <ScaleCrop>false</ScaleCrop>
  <HeadingPairs>
    <vt:vector size="6" baseType="variant">
      <vt:variant>
        <vt:lpstr>佈景主題</vt:lpstr>
      </vt:variant>
      <vt:variant>
        <vt:i4>3</vt:i4>
      </vt:variant>
      <vt:variant>
        <vt:lpstr>內嵌 OLE 伺服程式</vt:lpstr>
      </vt:variant>
      <vt:variant>
        <vt:i4>2</vt:i4>
      </vt:variant>
      <vt:variant>
        <vt:lpstr>投影片標題</vt:lpstr>
      </vt:variant>
      <vt:variant>
        <vt:i4>30</vt:i4>
      </vt:variant>
    </vt:vector>
  </HeadingPairs>
  <TitlesOfParts>
    <vt:vector size="35" baseType="lpstr">
      <vt:lpstr>1_240TGp_natural_light_v2</vt:lpstr>
      <vt:lpstr>NAO_Standard Presentation Template</vt:lpstr>
      <vt:lpstr>1_NAO_Standard Presentation Template</vt:lpstr>
      <vt:lpstr>工作表</vt:lpstr>
      <vt:lpstr>圖表</vt:lpstr>
      <vt:lpstr>PowerPoint 簡報</vt:lpstr>
      <vt:lpstr>簡報大綱</vt:lpstr>
      <vt:lpstr>PowerPoint 簡報</vt:lpstr>
      <vt:lpstr>審計機關核心工作內容</vt:lpstr>
      <vt:lpstr>審計方式</vt:lpstr>
      <vt:lpstr>工作保障</vt:lpstr>
      <vt:lpstr>審計人員與高考主會計人員薪資比較</vt:lpstr>
      <vt:lpstr>願  景</vt:lpstr>
      <vt:lpstr>PowerPoint 簡報</vt:lpstr>
      <vt:lpstr>年齡</vt:lpstr>
      <vt:lpstr>學歷</vt:lpstr>
      <vt:lpstr>專業證照考試及格人數</vt:lpstr>
      <vt:lpstr>PowerPoint 簡報</vt:lpstr>
      <vt:lpstr>組織架構</vt:lpstr>
      <vt:lpstr>輪調及升遷</vt:lpstr>
      <vt:lpstr>專業工作環境</vt:lpstr>
      <vt:lpstr>卓越工作條件</vt:lpstr>
      <vt:lpstr>PowerPoint 簡報</vt:lpstr>
      <vt:lpstr>審計人員訓練中心</vt:lpstr>
      <vt:lpstr>PowerPoint 簡報</vt:lpstr>
      <vt:lpstr>PowerPoint 簡報</vt:lpstr>
      <vt:lpstr>政府審計人力來源</vt:lpstr>
      <vt:lpstr>錄取情形</vt:lpstr>
      <vt:lpstr>考試科目</vt:lpstr>
      <vt:lpstr>命題大綱1</vt:lpstr>
      <vt:lpstr>命題大綱</vt:lpstr>
      <vt:lpstr>命題大綱</vt:lpstr>
      <vt:lpstr>PowerPoint 簡報</vt:lpstr>
      <vt:lpstr>PowerPoint 簡報</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張甘霖</dc:creator>
  <cp:lastModifiedBy>吳俊逸</cp:lastModifiedBy>
  <cp:revision>780</cp:revision>
  <cp:lastPrinted>2016-09-17T09:11:38Z</cp:lastPrinted>
  <dcterms:created xsi:type="dcterms:W3CDTF">2013-10-25T08:04:52Z</dcterms:created>
  <dcterms:modified xsi:type="dcterms:W3CDTF">2016-09-19T07:12:43Z</dcterms:modified>
</cp:coreProperties>
</file>